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Montserrat"/>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563DEFB-6DD7-45DE-9E2B-279CBC2E5E0A}">
  <a:tblStyle styleId="{6563DEFB-6DD7-45DE-9E2B-279CBC2E5E0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11" Type="http://schemas.openxmlformats.org/officeDocument/2006/relationships/slide" Target="slides/slide5.xml"/><Relationship Id="rId22" Type="http://schemas.openxmlformats.org/officeDocument/2006/relationships/font" Target="fonts/Montserrat-italic.fntdata"/><Relationship Id="rId10" Type="http://schemas.openxmlformats.org/officeDocument/2006/relationships/slide" Target="slides/slide4.xml"/><Relationship Id="rId21" Type="http://schemas.openxmlformats.org/officeDocument/2006/relationships/font" Target="fonts/Montserrat-bold.fntdata"/><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 name="Google Shape;5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d3ef5f8d80_0_2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d3ef5f8d8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3ef5f8d80_0_33: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3ef5f8d8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d3ef5f8d80_0_3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d3ef5f8d8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d3ef5f8d80_0_4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d3ef5f8d8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a9b0fa6a94_0_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a9b0fa6a9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a9b0fa6a94_0_1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a9b0fa6a9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a9b0fa6a94_0_6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a9b0fa6a9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a29d141c3b_0_1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a29d141c3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d3ef36ec46_6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d3ef36ec46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d4fbb4b3f0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d4fbb4b3f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d3ef5f8d80_0_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d3ef5f8d8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d3ef5f8d80_0_1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d3ef5f8d8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5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 name="Google Shape;16;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7" name="Google Shape;17;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0" name="Google Shape;20;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pic>
        <p:nvPicPr>
          <p:cNvPr id="9" name="Google Shape;9;p1"/>
          <p:cNvPicPr preferRelativeResize="0"/>
          <p:nvPr/>
        </p:nvPicPr>
        <p:blipFill rotWithShape="1">
          <a:blip r:embed="rId1">
            <a:alphaModFix/>
          </a:blip>
          <a:srcRect b="0" l="0" r="0" t="0"/>
          <a:stretch/>
        </p:blipFill>
        <p:spPr>
          <a:xfrm>
            <a:off x="8602975" y="66525"/>
            <a:ext cx="348619" cy="35795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17.png"/><Relationship Id="rId6" Type="http://schemas.openxmlformats.org/officeDocument/2006/relationships/image" Target="../media/image13.png"/><Relationship Id="rId7"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www.kaggle.com/c/challenges-in-representation-learning-facial-expression-recognition-challenge/dat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txBox="1"/>
          <p:nvPr>
            <p:ph type="ctrTitle"/>
          </p:nvPr>
        </p:nvSpPr>
        <p:spPr>
          <a:xfrm>
            <a:off x="315750" y="235475"/>
            <a:ext cx="8512500" cy="4722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b="1" lang="en-GB" sz="4200">
                <a:solidFill>
                  <a:srgbClr val="CC0000"/>
                </a:solidFill>
                <a:latin typeface="Montserrat"/>
                <a:ea typeface="Montserrat"/>
                <a:cs typeface="Montserrat"/>
                <a:sym typeface="Montserrat"/>
              </a:rPr>
              <a:t>         </a:t>
            </a:r>
            <a:r>
              <a:rPr b="1" lang="en-GB" sz="4200">
                <a:solidFill>
                  <a:srgbClr val="CC0000"/>
                </a:solidFill>
                <a:latin typeface="Montserrat"/>
                <a:ea typeface="Montserrat"/>
                <a:cs typeface="Montserrat"/>
                <a:sym typeface="Montserrat"/>
              </a:rPr>
              <a:t>  </a:t>
            </a:r>
            <a:r>
              <a:rPr b="1" lang="en-GB" sz="4200">
                <a:solidFill>
                  <a:srgbClr val="CC0000"/>
                </a:solidFill>
                <a:latin typeface="Montserrat"/>
                <a:ea typeface="Montserrat"/>
                <a:cs typeface="Montserrat"/>
                <a:sym typeface="Montserrat"/>
              </a:rPr>
              <a:t>Capstone</a:t>
            </a:r>
            <a:r>
              <a:rPr b="1" lang="en-GB" sz="4200">
                <a:solidFill>
                  <a:srgbClr val="CC0000"/>
                </a:solidFill>
                <a:latin typeface="Montserrat"/>
                <a:ea typeface="Montserrat"/>
                <a:cs typeface="Montserrat"/>
                <a:sym typeface="Montserrat"/>
              </a:rPr>
              <a:t> </a:t>
            </a:r>
            <a:r>
              <a:rPr b="1" lang="en-GB" sz="4200">
                <a:solidFill>
                  <a:srgbClr val="CC0000"/>
                </a:solidFill>
                <a:latin typeface="Montserrat"/>
                <a:ea typeface="Montserrat"/>
                <a:cs typeface="Montserrat"/>
                <a:sym typeface="Montserrat"/>
              </a:rPr>
              <a:t>Proje</a:t>
            </a:r>
            <a:r>
              <a:rPr b="1" lang="en-GB" sz="4200">
                <a:solidFill>
                  <a:srgbClr val="CC0000"/>
                </a:solidFill>
                <a:latin typeface="Montserrat"/>
                <a:ea typeface="Montserrat"/>
                <a:cs typeface="Montserrat"/>
                <a:sym typeface="Montserrat"/>
              </a:rPr>
              <a:t>ct</a:t>
            </a:r>
            <a:endParaRPr b="1" sz="4200">
              <a:solidFill>
                <a:srgbClr val="CC0000"/>
              </a:solidFill>
              <a:latin typeface="Montserrat"/>
              <a:ea typeface="Montserrat"/>
              <a:cs typeface="Montserrat"/>
              <a:sym typeface="Montserrat"/>
            </a:endParaRPr>
          </a:p>
          <a:p>
            <a:pPr indent="0" lvl="0" marL="0" rtl="0" algn="ctr">
              <a:lnSpc>
                <a:spcPct val="100000"/>
              </a:lnSpc>
              <a:spcBef>
                <a:spcPts val="0"/>
              </a:spcBef>
              <a:spcAft>
                <a:spcPts val="0"/>
              </a:spcAft>
              <a:buSzPts val="5200"/>
              <a:buNone/>
            </a:pPr>
            <a:r>
              <a:rPr b="1" lang="en-GB" sz="3700">
                <a:solidFill>
                  <a:schemeClr val="lt1"/>
                </a:solidFill>
                <a:highlight>
                  <a:schemeClr val="dk2"/>
                </a:highlight>
                <a:latin typeface="Montserrat"/>
                <a:ea typeface="Montserrat"/>
                <a:cs typeface="Montserrat"/>
                <a:sym typeface="Montserrat"/>
              </a:rPr>
              <a:t>Face Emotion Detection System</a:t>
            </a:r>
            <a:endParaRPr b="1" sz="3700">
              <a:solidFill>
                <a:schemeClr val="lt1"/>
              </a:solidFill>
              <a:highlight>
                <a:schemeClr val="dk2"/>
              </a:highlight>
              <a:latin typeface="Montserrat"/>
              <a:ea typeface="Montserrat"/>
              <a:cs typeface="Montserrat"/>
              <a:sym typeface="Montserrat"/>
            </a:endParaRPr>
          </a:p>
          <a:p>
            <a:pPr indent="0" lvl="0" marL="0" rtl="0" algn="ctr">
              <a:lnSpc>
                <a:spcPct val="100000"/>
              </a:lnSpc>
              <a:spcBef>
                <a:spcPts val="0"/>
              </a:spcBef>
              <a:spcAft>
                <a:spcPts val="0"/>
              </a:spcAft>
              <a:buSzPts val="5200"/>
              <a:buNone/>
            </a:pPr>
            <a:r>
              <a:t/>
            </a:r>
            <a:endParaRPr b="1" sz="3700">
              <a:solidFill>
                <a:schemeClr val="lt1"/>
              </a:solidFill>
              <a:highlight>
                <a:schemeClr val="dk2"/>
              </a:highlight>
              <a:latin typeface="Montserrat"/>
              <a:ea typeface="Montserrat"/>
              <a:cs typeface="Montserrat"/>
              <a:sym typeface="Montserrat"/>
            </a:endParaRPr>
          </a:p>
          <a:p>
            <a:pPr indent="0" lvl="0" marL="0" rtl="0" algn="ctr">
              <a:lnSpc>
                <a:spcPct val="100000"/>
              </a:lnSpc>
              <a:spcBef>
                <a:spcPts val="0"/>
              </a:spcBef>
              <a:spcAft>
                <a:spcPts val="0"/>
              </a:spcAft>
              <a:buSzPts val="5200"/>
              <a:buNone/>
            </a:pPr>
            <a:r>
              <a:t/>
            </a:r>
            <a:endParaRPr b="1" sz="3700">
              <a:solidFill>
                <a:schemeClr val="lt1"/>
              </a:solidFill>
              <a:highlight>
                <a:schemeClr val="dk2"/>
              </a:highlight>
              <a:latin typeface="Montserrat"/>
              <a:ea typeface="Montserrat"/>
              <a:cs typeface="Montserrat"/>
              <a:sym typeface="Montserrat"/>
            </a:endParaRPr>
          </a:p>
          <a:p>
            <a:pPr indent="0" lvl="0" marL="0" rtl="0" algn="ctr">
              <a:lnSpc>
                <a:spcPct val="100000"/>
              </a:lnSpc>
              <a:spcBef>
                <a:spcPts val="0"/>
              </a:spcBef>
              <a:spcAft>
                <a:spcPts val="0"/>
              </a:spcAft>
              <a:buSzPts val="5200"/>
              <a:buNone/>
            </a:pPr>
            <a:r>
              <a:t/>
            </a:r>
            <a:endParaRPr b="1" sz="2700" u="sng">
              <a:solidFill>
                <a:schemeClr val="lt1"/>
              </a:solidFill>
              <a:highlight>
                <a:schemeClr val="dk2"/>
              </a:highlight>
              <a:latin typeface="Montserrat"/>
              <a:ea typeface="Montserrat"/>
              <a:cs typeface="Montserrat"/>
              <a:sym typeface="Montserrat"/>
            </a:endParaRPr>
          </a:p>
          <a:p>
            <a:pPr indent="0" lvl="0" marL="0" rtl="0" algn="ctr">
              <a:lnSpc>
                <a:spcPct val="100000"/>
              </a:lnSpc>
              <a:spcBef>
                <a:spcPts val="0"/>
              </a:spcBef>
              <a:spcAft>
                <a:spcPts val="0"/>
              </a:spcAft>
              <a:buSzPts val="5200"/>
              <a:buNone/>
            </a:pPr>
            <a:r>
              <a:t/>
            </a:r>
            <a:endParaRPr b="1" sz="2700" u="sng">
              <a:solidFill>
                <a:schemeClr val="lt1"/>
              </a:solidFill>
              <a:highlight>
                <a:schemeClr val="dk2"/>
              </a:highlight>
              <a:latin typeface="Montserrat"/>
              <a:ea typeface="Montserrat"/>
              <a:cs typeface="Montserrat"/>
              <a:sym typeface="Montserrat"/>
            </a:endParaRPr>
          </a:p>
          <a:p>
            <a:pPr indent="0" lvl="0" marL="0" rtl="0" algn="ctr">
              <a:lnSpc>
                <a:spcPct val="100000"/>
              </a:lnSpc>
              <a:spcBef>
                <a:spcPts val="0"/>
              </a:spcBef>
              <a:spcAft>
                <a:spcPts val="0"/>
              </a:spcAft>
              <a:buSzPts val="5200"/>
              <a:buNone/>
            </a:pPr>
            <a:r>
              <a:rPr b="1" lang="en-GB" sz="2700" u="sng">
                <a:solidFill>
                  <a:schemeClr val="lt1"/>
                </a:solidFill>
                <a:highlight>
                  <a:schemeClr val="dk2"/>
                </a:highlight>
                <a:latin typeface="Montserrat"/>
                <a:ea typeface="Montserrat"/>
                <a:cs typeface="Montserrat"/>
                <a:sym typeface="Montserrat"/>
              </a:rPr>
              <a:t>Presented By</a:t>
            </a:r>
            <a:endParaRPr b="1" sz="4900">
              <a:solidFill>
                <a:schemeClr val="lt1"/>
              </a:solidFill>
              <a:latin typeface="Montserrat"/>
              <a:ea typeface="Montserrat"/>
              <a:cs typeface="Montserrat"/>
              <a:sym typeface="Montserrat"/>
            </a:endParaRPr>
          </a:p>
          <a:p>
            <a:pPr indent="0" lvl="0" marL="0" rtl="0" algn="ctr">
              <a:lnSpc>
                <a:spcPct val="100000"/>
              </a:lnSpc>
              <a:spcBef>
                <a:spcPts val="0"/>
              </a:spcBef>
              <a:spcAft>
                <a:spcPts val="0"/>
              </a:spcAft>
              <a:buSzPts val="5200"/>
              <a:buNone/>
            </a:pPr>
            <a:r>
              <a:rPr b="1" lang="en-GB" sz="1900">
                <a:solidFill>
                  <a:schemeClr val="lt1"/>
                </a:solidFill>
                <a:latin typeface="Montserrat"/>
                <a:ea typeface="Montserrat"/>
                <a:cs typeface="Montserrat"/>
                <a:sym typeface="Montserrat"/>
              </a:rPr>
              <a:t>Chinmaya Devprasad</a:t>
            </a:r>
            <a:endParaRPr b="1" sz="1900">
              <a:solidFill>
                <a:schemeClr val="lt1"/>
              </a:solidFill>
              <a:latin typeface="Montserrat"/>
              <a:ea typeface="Montserrat"/>
              <a:cs typeface="Montserrat"/>
              <a:sym typeface="Montserrat"/>
            </a:endParaRPr>
          </a:p>
          <a:p>
            <a:pPr indent="0" lvl="0" marL="0" rtl="0" algn="ctr">
              <a:lnSpc>
                <a:spcPct val="100000"/>
              </a:lnSpc>
              <a:spcBef>
                <a:spcPts val="0"/>
              </a:spcBef>
              <a:spcAft>
                <a:spcPts val="0"/>
              </a:spcAft>
              <a:buSzPts val="5200"/>
              <a:buNone/>
            </a:pPr>
            <a:r>
              <a:rPr b="1" lang="en-GB" sz="1900">
                <a:solidFill>
                  <a:schemeClr val="lt1"/>
                </a:solidFill>
                <a:latin typeface="Montserrat"/>
                <a:ea typeface="Montserrat"/>
                <a:cs typeface="Montserrat"/>
                <a:sym typeface="Montserrat"/>
              </a:rPr>
              <a:t>Hrushikesh Sahoo</a:t>
            </a:r>
            <a:endParaRPr b="1" sz="1900">
              <a:solidFill>
                <a:schemeClr val="lt1"/>
              </a:solidFill>
              <a:latin typeface="Montserrat"/>
              <a:ea typeface="Montserrat"/>
              <a:cs typeface="Montserrat"/>
              <a:sym typeface="Montserrat"/>
            </a:endParaRPr>
          </a:p>
          <a:p>
            <a:pPr indent="0" lvl="0" marL="0" rtl="0" algn="ctr">
              <a:spcBef>
                <a:spcPts val="0"/>
              </a:spcBef>
              <a:spcAft>
                <a:spcPts val="0"/>
              </a:spcAft>
              <a:buSzPts val="5200"/>
              <a:buNone/>
            </a:pPr>
            <a:r>
              <a:t/>
            </a:r>
            <a:endParaRPr b="1" sz="1600">
              <a:solidFill>
                <a:schemeClr val="lt1"/>
              </a:solidFill>
              <a:latin typeface="Montserrat"/>
              <a:ea typeface="Montserrat"/>
              <a:cs typeface="Montserrat"/>
              <a:sym typeface="Montserrat"/>
            </a:endParaRPr>
          </a:p>
          <a:p>
            <a:pPr indent="0" lvl="0" marL="0" rtl="0" algn="ctr">
              <a:spcBef>
                <a:spcPts val="0"/>
              </a:spcBef>
              <a:spcAft>
                <a:spcPts val="0"/>
              </a:spcAft>
              <a:buSzPts val="5200"/>
              <a:buNone/>
            </a:pPr>
            <a:r>
              <a:t/>
            </a:r>
            <a:endParaRPr b="1" sz="1600">
              <a:solidFill>
                <a:schemeClr val="lt1"/>
              </a:solidFill>
              <a:latin typeface="Montserrat"/>
              <a:ea typeface="Montserrat"/>
              <a:cs typeface="Montserrat"/>
              <a:sym typeface="Montserrat"/>
            </a:endParaRPr>
          </a:p>
        </p:txBody>
      </p:sp>
      <p:pic>
        <p:nvPicPr>
          <p:cNvPr id="56" name="Google Shape;56;p13"/>
          <p:cNvPicPr preferRelativeResize="0"/>
          <p:nvPr/>
        </p:nvPicPr>
        <p:blipFill rotWithShape="1">
          <a:blip r:embed="rId3">
            <a:alphaModFix/>
          </a:blip>
          <a:srcRect b="8269" l="0" r="-1265" t="3007"/>
          <a:stretch/>
        </p:blipFill>
        <p:spPr>
          <a:xfrm>
            <a:off x="1016300" y="1710375"/>
            <a:ext cx="7609900" cy="14624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113400" y="147575"/>
            <a:ext cx="8520600" cy="707400"/>
          </a:xfrm>
          <a:prstGeom prst="rect">
            <a:avLst/>
          </a:prstGeom>
        </p:spPr>
        <p:txBody>
          <a:bodyPr anchorCtr="0" anchor="t" bIns="91425" lIns="91425" spcFirstLastPara="1" rIns="91425" wrap="square" tIns="91425">
            <a:noAutofit/>
          </a:bodyPr>
          <a:lstStyle/>
          <a:p>
            <a:pPr indent="457200" lvl="0" marL="1828800" rtl="0" algn="l">
              <a:spcBef>
                <a:spcPts val="0"/>
              </a:spcBef>
              <a:spcAft>
                <a:spcPts val="0"/>
              </a:spcAft>
              <a:buNone/>
            </a:pPr>
            <a:r>
              <a:rPr b="1" lang="en-GB">
                <a:latin typeface="Montserrat"/>
                <a:ea typeface="Montserrat"/>
                <a:cs typeface="Montserrat"/>
                <a:sym typeface="Montserrat"/>
              </a:rPr>
              <a:t>The</a:t>
            </a:r>
            <a:r>
              <a:rPr lang="en-GB">
                <a:latin typeface="Montserrat"/>
                <a:ea typeface="Montserrat"/>
                <a:cs typeface="Montserrat"/>
                <a:sym typeface="Montserrat"/>
              </a:rPr>
              <a:t>  </a:t>
            </a:r>
            <a:r>
              <a:rPr b="1" lang="en-GB" sz="2700">
                <a:highlight>
                  <a:schemeClr val="dk2"/>
                </a:highlight>
                <a:latin typeface="Montserrat"/>
                <a:ea typeface="Montserrat"/>
                <a:cs typeface="Montserrat"/>
                <a:sym typeface="Montserrat"/>
              </a:rPr>
              <a:t>Deployment</a:t>
            </a:r>
            <a:endParaRPr b="1">
              <a:highlight>
                <a:schemeClr val="dk2"/>
              </a:highlight>
              <a:latin typeface="Montserrat"/>
              <a:ea typeface="Montserrat"/>
              <a:cs typeface="Montserrat"/>
              <a:sym typeface="Montserrat"/>
            </a:endParaRPr>
          </a:p>
        </p:txBody>
      </p:sp>
      <p:sp>
        <p:nvSpPr>
          <p:cNvPr id="121" name="Google Shape;121;p22"/>
          <p:cNvSpPr txBox="1"/>
          <p:nvPr>
            <p:ph idx="1" type="body"/>
          </p:nvPr>
        </p:nvSpPr>
        <p:spPr>
          <a:xfrm>
            <a:off x="113400" y="854975"/>
            <a:ext cx="4584000" cy="420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Montserrat"/>
              <a:buChar char="●"/>
            </a:pPr>
            <a:r>
              <a:rPr b="1" lang="en-GB">
                <a:solidFill>
                  <a:schemeClr val="lt1"/>
                </a:solidFill>
                <a:highlight>
                  <a:srgbClr val="FFFFFE"/>
                </a:highlight>
                <a:latin typeface="Montserrat"/>
                <a:ea typeface="Montserrat"/>
                <a:cs typeface="Montserrat"/>
                <a:sym typeface="Montserrat"/>
              </a:rPr>
              <a:t>With AMAZON(AWS) EC2</a:t>
            </a:r>
            <a:endParaRPr b="1">
              <a:solidFill>
                <a:schemeClr val="lt1"/>
              </a:solidFill>
              <a:highlight>
                <a:srgbClr val="FFFFFE"/>
              </a:highlight>
              <a:latin typeface="Montserrat"/>
              <a:ea typeface="Montserrat"/>
              <a:cs typeface="Montserrat"/>
              <a:sym typeface="Montserrat"/>
            </a:endParaRPr>
          </a:p>
          <a:p>
            <a:pPr indent="0" lvl="0" marL="457200" rtl="0" algn="l">
              <a:spcBef>
                <a:spcPts val="0"/>
              </a:spcBef>
              <a:spcAft>
                <a:spcPts val="0"/>
              </a:spcAft>
              <a:buNone/>
            </a:pPr>
            <a:r>
              <a:t/>
            </a:r>
            <a:endParaRPr b="1">
              <a:solidFill>
                <a:schemeClr val="lt1"/>
              </a:solidFill>
              <a:highlight>
                <a:srgbClr val="FFFFFE"/>
              </a:highlight>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highlight>
                  <a:srgbClr val="FFFFFE"/>
                </a:highlight>
                <a:latin typeface="Montserrat"/>
                <a:ea typeface="Montserrat"/>
                <a:cs typeface="Montserrat"/>
                <a:sym typeface="Montserrat"/>
              </a:rPr>
              <a:t>AWS Sage-maker(AWS) s3 Bucket</a:t>
            </a:r>
            <a:endParaRPr b="1">
              <a:solidFill>
                <a:schemeClr val="lt1"/>
              </a:solidFill>
              <a:highlight>
                <a:srgbClr val="FFFFFE"/>
              </a:highlight>
              <a:latin typeface="Montserrat"/>
              <a:ea typeface="Montserrat"/>
              <a:cs typeface="Montserrat"/>
              <a:sym typeface="Montserrat"/>
            </a:endParaRPr>
          </a:p>
          <a:p>
            <a:pPr indent="0" lvl="0" marL="457200" rtl="0" algn="l">
              <a:spcBef>
                <a:spcPts val="0"/>
              </a:spcBef>
              <a:spcAft>
                <a:spcPts val="0"/>
              </a:spcAft>
              <a:buNone/>
            </a:pPr>
            <a:r>
              <a:t/>
            </a:r>
            <a:endParaRPr b="1">
              <a:solidFill>
                <a:schemeClr val="lt1"/>
              </a:solidFill>
              <a:highlight>
                <a:srgbClr val="FFFFFE"/>
              </a:highlight>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highlight>
                  <a:srgbClr val="FFFFFE"/>
                </a:highlight>
                <a:latin typeface="Montserrat"/>
                <a:ea typeface="Montserrat"/>
                <a:cs typeface="Montserrat"/>
                <a:sym typeface="Montserrat"/>
              </a:rPr>
              <a:t>Heroku</a:t>
            </a:r>
            <a:endParaRPr b="1">
              <a:solidFill>
                <a:schemeClr val="lt1"/>
              </a:solidFill>
              <a:highlight>
                <a:srgbClr val="FFFFFE"/>
              </a:highlight>
              <a:latin typeface="Montserrat"/>
              <a:ea typeface="Montserrat"/>
              <a:cs typeface="Montserrat"/>
              <a:sym typeface="Montserrat"/>
            </a:endParaRPr>
          </a:p>
          <a:p>
            <a:pPr indent="0" lvl="0" marL="457200" rtl="0" algn="l">
              <a:spcBef>
                <a:spcPts val="0"/>
              </a:spcBef>
              <a:spcAft>
                <a:spcPts val="0"/>
              </a:spcAft>
              <a:buNone/>
            </a:pPr>
            <a:r>
              <a:t/>
            </a:r>
            <a:endParaRPr b="1">
              <a:solidFill>
                <a:schemeClr val="lt1"/>
              </a:solidFill>
              <a:highlight>
                <a:srgbClr val="FFFFFE"/>
              </a:highlight>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highlight>
                  <a:srgbClr val="FFFFFE"/>
                </a:highlight>
                <a:latin typeface="Montserrat"/>
                <a:ea typeface="Montserrat"/>
                <a:cs typeface="Montserrat"/>
                <a:sym typeface="Montserrat"/>
              </a:rPr>
              <a:t>AZURE</a:t>
            </a:r>
            <a:endParaRPr b="1">
              <a:solidFill>
                <a:schemeClr val="lt1"/>
              </a:solidFill>
              <a:highlight>
                <a:srgbClr val="FFFFFE"/>
              </a:highlight>
              <a:latin typeface="Montserrat"/>
              <a:ea typeface="Montserrat"/>
              <a:cs typeface="Montserrat"/>
              <a:sym typeface="Montserrat"/>
            </a:endParaRPr>
          </a:p>
        </p:txBody>
      </p:sp>
      <p:pic>
        <p:nvPicPr>
          <p:cNvPr id="122" name="Google Shape;122;p22"/>
          <p:cNvPicPr preferRelativeResize="0"/>
          <p:nvPr/>
        </p:nvPicPr>
        <p:blipFill>
          <a:blip r:embed="rId3">
            <a:alphaModFix/>
          </a:blip>
          <a:stretch>
            <a:fillRect/>
          </a:stretch>
        </p:blipFill>
        <p:spPr>
          <a:xfrm>
            <a:off x="5986275" y="854975"/>
            <a:ext cx="2131775" cy="1357950"/>
          </a:xfrm>
          <a:prstGeom prst="rect">
            <a:avLst/>
          </a:prstGeom>
          <a:noFill/>
          <a:ln>
            <a:noFill/>
          </a:ln>
        </p:spPr>
      </p:pic>
      <p:pic>
        <p:nvPicPr>
          <p:cNvPr id="123" name="Google Shape;123;p22"/>
          <p:cNvPicPr preferRelativeResize="0"/>
          <p:nvPr/>
        </p:nvPicPr>
        <p:blipFill>
          <a:blip r:embed="rId4">
            <a:alphaModFix/>
          </a:blip>
          <a:stretch>
            <a:fillRect/>
          </a:stretch>
        </p:blipFill>
        <p:spPr>
          <a:xfrm>
            <a:off x="4325500" y="1456975"/>
            <a:ext cx="2290300" cy="1170975"/>
          </a:xfrm>
          <a:prstGeom prst="rect">
            <a:avLst/>
          </a:prstGeom>
          <a:noFill/>
          <a:ln>
            <a:noFill/>
          </a:ln>
        </p:spPr>
      </p:pic>
      <p:pic>
        <p:nvPicPr>
          <p:cNvPr id="124" name="Google Shape;124;p22"/>
          <p:cNvPicPr preferRelativeResize="0"/>
          <p:nvPr/>
        </p:nvPicPr>
        <p:blipFill>
          <a:blip r:embed="rId5">
            <a:alphaModFix/>
          </a:blip>
          <a:stretch>
            <a:fillRect/>
          </a:stretch>
        </p:blipFill>
        <p:spPr>
          <a:xfrm>
            <a:off x="6779525" y="2336900"/>
            <a:ext cx="1652725" cy="1237950"/>
          </a:xfrm>
          <a:prstGeom prst="rect">
            <a:avLst/>
          </a:prstGeom>
          <a:noFill/>
          <a:ln>
            <a:noFill/>
          </a:ln>
        </p:spPr>
      </p:pic>
      <p:pic>
        <p:nvPicPr>
          <p:cNvPr id="125" name="Google Shape;125;p22"/>
          <p:cNvPicPr preferRelativeResize="0"/>
          <p:nvPr/>
        </p:nvPicPr>
        <p:blipFill>
          <a:blip r:embed="rId6">
            <a:alphaModFix/>
          </a:blip>
          <a:stretch>
            <a:fillRect/>
          </a:stretch>
        </p:blipFill>
        <p:spPr>
          <a:xfrm>
            <a:off x="4502775" y="2755550"/>
            <a:ext cx="1652725" cy="1088884"/>
          </a:xfrm>
          <a:prstGeom prst="rect">
            <a:avLst/>
          </a:prstGeom>
          <a:noFill/>
          <a:ln>
            <a:noFill/>
          </a:ln>
        </p:spPr>
      </p:pic>
      <p:pic>
        <p:nvPicPr>
          <p:cNvPr id="126" name="Google Shape;126;p22"/>
          <p:cNvPicPr preferRelativeResize="0"/>
          <p:nvPr/>
        </p:nvPicPr>
        <p:blipFill>
          <a:blip r:embed="rId7">
            <a:alphaModFix/>
          </a:blip>
          <a:stretch>
            <a:fillRect/>
          </a:stretch>
        </p:blipFill>
        <p:spPr>
          <a:xfrm>
            <a:off x="5402150" y="3698824"/>
            <a:ext cx="2715900" cy="1357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86050" y="197150"/>
            <a:ext cx="7558500" cy="621000"/>
          </a:xfrm>
          <a:prstGeom prst="rect">
            <a:avLst/>
          </a:prstGeom>
        </p:spPr>
        <p:txBody>
          <a:bodyPr anchorCtr="0" anchor="t" bIns="91425" lIns="91425" spcFirstLastPara="1" rIns="91425" wrap="square" tIns="91425">
            <a:noAutofit/>
          </a:bodyPr>
          <a:lstStyle/>
          <a:p>
            <a:pPr indent="457200" lvl="0" marL="1371600" rtl="0" algn="l">
              <a:spcBef>
                <a:spcPts val="0"/>
              </a:spcBef>
              <a:spcAft>
                <a:spcPts val="0"/>
              </a:spcAft>
              <a:buNone/>
            </a:pPr>
            <a:r>
              <a:rPr b="1" lang="en-GB"/>
              <a:t>The Challenges</a:t>
            </a:r>
            <a:endParaRPr b="1"/>
          </a:p>
        </p:txBody>
      </p:sp>
      <p:sp>
        <p:nvSpPr>
          <p:cNvPr id="132" name="Google Shape;132;p23"/>
          <p:cNvSpPr txBox="1"/>
          <p:nvPr>
            <p:ph idx="1" type="body"/>
          </p:nvPr>
        </p:nvSpPr>
        <p:spPr>
          <a:xfrm>
            <a:off x="311700" y="818150"/>
            <a:ext cx="8520600" cy="4114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The</a:t>
            </a:r>
            <a:r>
              <a:rPr b="1" lang="en-GB">
                <a:solidFill>
                  <a:schemeClr val="lt1"/>
                </a:solidFill>
                <a:latin typeface="Montserrat"/>
                <a:ea typeface="Montserrat"/>
                <a:cs typeface="Montserrat"/>
                <a:sym typeface="Montserrat"/>
              </a:rPr>
              <a:t> Version Constraint</a:t>
            </a:r>
            <a:endParaRPr b="1">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Space Constraint</a:t>
            </a:r>
            <a:endParaRPr b="1">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Deployment Constraint</a:t>
            </a:r>
            <a:endParaRPr b="1">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System Constraint</a:t>
            </a:r>
            <a:endParaRPr b="1">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Time Constraint</a:t>
            </a:r>
            <a:endParaRPr b="1">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b="1">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b="1">
              <a:solidFill>
                <a:schemeClr val="lt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457200" lvl="0" marL="1371600" rtl="0" algn="l">
              <a:spcBef>
                <a:spcPts val="0"/>
              </a:spcBef>
              <a:spcAft>
                <a:spcPts val="0"/>
              </a:spcAft>
              <a:buNone/>
            </a:pPr>
            <a:r>
              <a:rPr b="1" lang="en-GB">
                <a:latin typeface="Montserrat"/>
                <a:ea typeface="Montserrat"/>
                <a:cs typeface="Montserrat"/>
                <a:sym typeface="Montserrat"/>
              </a:rPr>
              <a:t>Acknowledgement</a:t>
            </a:r>
            <a:endParaRPr b="1">
              <a:latin typeface="Montserrat"/>
              <a:ea typeface="Montserrat"/>
              <a:cs typeface="Montserrat"/>
              <a:sym typeface="Montserrat"/>
            </a:endParaRPr>
          </a:p>
        </p:txBody>
      </p:sp>
      <p:sp>
        <p:nvSpPr>
          <p:cNvPr id="138" name="Google Shape;138;p24"/>
          <p:cNvSpPr txBox="1"/>
          <p:nvPr>
            <p:ph idx="1" type="body"/>
          </p:nvPr>
        </p:nvSpPr>
        <p:spPr>
          <a:xfrm>
            <a:off x="311700" y="1152475"/>
            <a:ext cx="8520600" cy="3755700"/>
          </a:xfrm>
          <a:prstGeom prst="rect">
            <a:avLst/>
          </a:prstGeom>
        </p:spPr>
        <p:txBody>
          <a:bodyPr anchorCtr="0" anchor="t" bIns="91425" lIns="91425" spcFirstLastPara="1" rIns="91425" wrap="square" tIns="91425">
            <a:noAutofit/>
          </a:bodyPr>
          <a:lstStyle/>
          <a:p>
            <a:pPr indent="0" lvl="0" marL="0" rtl="0" algn="l">
              <a:lnSpc>
                <a:spcPct val="136363"/>
              </a:lnSpc>
              <a:spcBef>
                <a:spcPts val="0"/>
              </a:spcBef>
              <a:spcAft>
                <a:spcPts val="0"/>
              </a:spcAft>
              <a:buNone/>
            </a:pPr>
            <a:r>
              <a:rPr b="1" lang="en-GB" sz="1500">
                <a:solidFill>
                  <a:schemeClr val="lt1"/>
                </a:solidFill>
                <a:latin typeface="Montserrat"/>
                <a:ea typeface="Montserrat"/>
                <a:cs typeface="Montserrat"/>
                <a:sym typeface="Montserrat"/>
              </a:rPr>
              <a:t>I would like to express my special thanks of gratitude to our Mentor  Ms. Eesha Goel helped us in doing a lot of Research and i came to know about so many new things I am really thankful to her . Secondly i would also like to thank our aravali members who helped me a lot in finalizing this project within the limited time frame.</a:t>
            </a:r>
            <a:endParaRPr b="1" sz="15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225500" y="57475"/>
            <a:ext cx="8711100" cy="5244000"/>
          </a:xfrm>
          <a:prstGeom prst="rect">
            <a:avLst/>
          </a:prstGeom>
        </p:spPr>
        <p:txBody>
          <a:bodyPr anchorCtr="0" anchor="t" bIns="91425" lIns="91425" spcFirstLastPara="1" rIns="91425" wrap="square" tIns="91425">
            <a:noAutofit/>
          </a:bodyPr>
          <a:lstStyle/>
          <a:p>
            <a:pPr indent="457200" lvl="0" marL="1828800" rtl="0" algn="l">
              <a:spcBef>
                <a:spcPts val="0"/>
              </a:spcBef>
              <a:spcAft>
                <a:spcPts val="0"/>
              </a:spcAft>
              <a:buNone/>
            </a:pPr>
            <a:r>
              <a:rPr b="1" lang="en-GB" sz="4800">
                <a:latin typeface="Montserrat"/>
                <a:ea typeface="Montserrat"/>
                <a:cs typeface="Montserrat"/>
                <a:sym typeface="Montserrat"/>
              </a:rPr>
              <a:t>Thank You</a:t>
            </a:r>
            <a:endParaRPr b="1" sz="4800">
              <a:latin typeface="Montserrat"/>
              <a:ea typeface="Montserrat"/>
              <a:cs typeface="Montserrat"/>
              <a:sym typeface="Montserrat"/>
            </a:endParaRPr>
          </a:p>
        </p:txBody>
      </p:sp>
      <p:sp>
        <p:nvSpPr>
          <p:cNvPr id="144" name="Google Shape;144;p25"/>
          <p:cNvSpPr txBox="1"/>
          <p:nvPr>
            <p:ph idx="1" type="body"/>
          </p:nvPr>
        </p:nvSpPr>
        <p:spPr>
          <a:xfrm>
            <a:off x="225500" y="18850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45" name="Google Shape;145;p25"/>
          <p:cNvPicPr preferRelativeResize="0"/>
          <p:nvPr/>
        </p:nvPicPr>
        <p:blipFill>
          <a:blip r:embed="rId3">
            <a:alphaModFix/>
          </a:blip>
          <a:stretch>
            <a:fillRect/>
          </a:stretch>
        </p:blipFill>
        <p:spPr>
          <a:xfrm>
            <a:off x="1091926" y="1471475"/>
            <a:ext cx="6867575" cy="3488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63800" y="717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Montserrat"/>
                <a:ea typeface="Montserrat"/>
                <a:cs typeface="Montserrat"/>
                <a:sym typeface="Montserrat"/>
              </a:rPr>
              <a:t>Content</a:t>
            </a:r>
            <a:endParaRPr b="1">
              <a:latin typeface="Montserrat"/>
              <a:ea typeface="Montserrat"/>
              <a:cs typeface="Montserrat"/>
              <a:sym typeface="Montserrat"/>
            </a:endParaRPr>
          </a:p>
        </p:txBody>
      </p:sp>
      <p:sp>
        <p:nvSpPr>
          <p:cNvPr id="62" name="Google Shape;62;p14"/>
          <p:cNvSpPr txBox="1"/>
          <p:nvPr>
            <p:ph idx="1" type="body"/>
          </p:nvPr>
        </p:nvSpPr>
        <p:spPr>
          <a:xfrm>
            <a:off x="285050" y="582525"/>
            <a:ext cx="5577300" cy="4560900"/>
          </a:xfrm>
          <a:prstGeom prst="rect">
            <a:avLst/>
          </a:prstGeom>
        </p:spPr>
        <p:txBody>
          <a:bodyPr anchorCtr="0" anchor="t" bIns="91425" lIns="91425" spcFirstLastPara="1" rIns="91425" wrap="square" tIns="91425">
            <a:noAutofit/>
          </a:bodyPr>
          <a:lstStyle/>
          <a:p>
            <a:pPr indent="-336550" lvl="0" marL="457200" rtl="0" algn="l">
              <a:lnSpc>
                <a:spcPct val="135714"/>
              </a:lnSpc>
              <a:spcBef>
                <a:spcPts val="0"/>
              </a:spcBef>
              <a:spcAft>
                <a:spcPts val="0"/>
              </a:spcAft>
              <a:buClr>
                <a:schemeClr val="lt1"/>
              </a:buClr>
              <a:buSzPts val="1700"/>
              <a:buFont typeface="Montserrat"/>
              <a:buChar char="❏"/>
            </a:pPr>
            <a:r>
              <a:rPr b="1" lang="en-GB" sz="1700">
                <a:solidFill>
                  <a:schemeClr val="lt1"/>
                </a:solidFill>
                <a:highlight>
                  <a:srgbClr val="FFFFFF"/>
                </a:highlight>
                <a:latin typeface="Montserrat"/>
                <a:ea typeface="Montserrat"/>
                <a:cs typeface="Montserrat"/>
                <a:sym typeface="Montserrat"/>
              </a:rPr>
              <a:t>The Problem Statement</a:t>
            </a:r>
            <a:endParaRPr b="1" sz="1700">
              <a:solidFill>
                <a:schemeClr val="lt1"/>
              </a:solidFill>
              <a:highlight>
                <a:srgbClr val="FFFFFF"/>
              </a:highlight>
              <a:latin typeface="Montserrat"/>
              <a:ea typeface="Montserrat"/>
              <a:cs typeface="Montserrat"/>
              <a:sym typeface="Montserrat"/>
            </a:endParaRPr>
          </a:p>
          <a:p>
            <a:pPr indent="0" lvl="0" marL="457200" rtl="0" algn="l">
              <a:lnSpc>
                <a:spcPct val="135714"/>
              </a:lnSpc>
              <a:spcBef>
                <a:spcPts val="0"/>
              </a:spcBef>
              <a:spcAft>
                <a:spcPts val="0"/>
              </a:spcAft>
              <a:buNone/>
            </a:pPr>
            <a:r>
              <a:t/>
            </a:r>
            <a:endParaRPr b="1" sz="1700">
              <a:solidFill>
                <a:schemeClr val="lt1"/>
              </a:solidFill>
              <a:highlight>
                <a:srgbClr val="FFFFFF"/>
              </a:highlight>
              <a:latin typeface="Montserrat"/>
              <a:ea typeface="Montserrat"/>
              <a:cs typeface="Montserrat"/>
              <a:sym typeface="Montserrat"/>
            </a:endParaRPr>
          </a:p>
          <a:p>
            <a:pPr indent="-336550" lvl="0" marL="457200" rtl="0" algn="l">
              <a:lnSpc>
                <a:spcPct val="135714"/>
              </a:lnSpc>
              <a:spcBef>
                <a:spcPts val="0"/>
              </a:spcBef>
              <a:spcAft>
                <a:spcPts val="0"/>
              </a:spcAft>
              <a:buClr>
                <a:schemeClr val="lt1"/>
              </a:buClr>
              <a:buSzPts val="1700"/>
              <a:buFont typeface="Montserrat"/>
              <a:buChar char="❏"/>
            </a:pPr>
            <a:r>
              <a:rPr b="1" lang="en-GB" sz="1700">
                <a:solidFill>
                  <a:schemeClr val="lt1"/>
                </a:solidFill>
                <a:highlight>
                  <a:srgbClr val="FFFFFF"/>
                </a:highlight>
                <a:latin typeface="Montserrat"/>
                <a:ea typeface="Montserrat"/>
                <a:cs typeface="Montserrat"/>
                <a:sym typeface="Montserrat"/>
              </a:rPr>
              <a:t>Data Preparation and Understand the Data</a:t>
            </a:r>
            <a:endParaRPr b="1" sz="1700">
              <a:solidFill>
                <a:schemeClr val="lt1"/>
              </a:solidFill>
              <a:highlight>
                <a:srgbClr val="FFFFFF"/>
              </a:highlight>
              <a:latin typeface="Montserrat"/>
              <a:ea typeface="Montserrat"/>
              <a:cs typeface="Montserrat"/>
              <a:sym typeface="Montserrat"/>
            </a:endParaRPr>
          </a:p>
          <a:p>
            <a:pPr indent="0" lvl="0" marL="457200" rtl="0" algn="l">
              <a:lnSpc>
                <a:spcPct val="135714"/>
              </a:lnSpc>
              <a:spcBef>
                <a:spcPts val="0"/>
              </a:spcBef>
              <a:spcAft>
                <a:spcPts val="0"/>
              </a:spcAft>
              <a:buNone/>
            </a:pPr>
            <a:r>
              <a:t/>
            </a:r>
            <a:endParaRPr b="1" sz="1700">
              <a:solidFill>
                <a:schemeClr val="lt1"/>
              </a:solidFill>
              <a:highlight>
                <a:srgbClr val="FFFFFF"/>
              </a:highlight>
              <a:latin typeface="Montserrat"/>
              <a:ea typeface="Montserrat"/>
              <a:cs typeface="Montserrat"/>
              <a:sym typeface="Montserrat"/>
            </a:endParaRPr>
          </a:p>
          <a:p>
            <a:pPr indent="-336550" lvl="0" marL="457200" rtl="0" algn="l">
              <a:lnSpc>
                <a:spcPct val="135714"/>
              </a:lnSpc>
              <a:spcBef>
                <a:spcPts val="0"/>
              </a:spcBef>
              <a:spcAft>
                <a:spcPts val="0"/>
              </a:spcAft>
              <a:buClr>
                <a:schemeClr val="lt1"/>
              </a:buClr>
              <a:buSzPts val="1700"/>
              <a:buFont typeface="Montserrat"/>
              <a:buChar char="❏"/>
            </a:pPr>
            <a:r>
              <a:rPr b="1" lang="en-GB" sz="1700">
                <a:solidFill>
                  <a:schemeClr val="lt1"/>
                </a:solidFill>
                <a:highlight>
                  <a:srgbClr val="FFFFFF"/>
                </a:highlight>
                <a:latin typeface="Montserrat"/>
                <a:ea typeface="Montserrat"/>
                <a:cs typeface="Montserrat"/>
                <a:sym typeface="Montserrat"/>
              </a:rPr>
              <a:t>Selection of Model</a:t>
            </a:r>
            <a:endParaRPr b="1" sz="1700">
              <a:solidFill>
                <a:schemeClr val="lt1"/>
              </a:solidFill>
              <a:highlight>
                <a:srgbClr val="FFFFFF"/>
              </a:highlight>
              <a:latin typeface="Montserrat"/>
              <a:ea typeface="Montserrat"/>
              <a:cs typeface="Montserrat"/>
              <a:sym typeface="Montserrat"/>
            </a:endParaRPr>
          </a:p>
          <a:p>
            <a:pPr indent="0" lvl="0" marL="457200" rtl="0" algn="l">
              <a:lnSpc>
                <a:spcPct val="135714"/>
              </a:lnSpc>
              <a:spcBef>
                <a:spcPts val="0"/>
              </a:spcBef>
              <a:spcAft>
                <a:spcPts val="0"/>
              </a:spcAft>
              <a:buNone/>
            </a:pPr>
            <a:r>
              <a:t/>
            </a:r>
            <a:endParaRPr b="1" sz="1700">
              <a:solidFill>
                <a:schemeClr val="lt1"/>
              </a:solidFill>
              <a:highlight>
                <a:srgbClr val="FFFFFF"/>
              </a:highlight>
              <a:latin typeface="Montserrat"/>
              <a:ea typeface="Montserrat"/>
              <a:cs typeface="Montserrat"/>
              <a:sym typeface="Montserrat"/>
            </a:endParaRPr>
          </a:p>
          <a:p>
            <a:pPr indent="-336550" lvl="0" marL="457200" rtl="0" algn="l">
              <a:lnSpc>
                <a:spcPct val="135714"/>
              </a:lnSpc>
              <a:spcBef>
                <a:spcPts val="0"/>
              </a:spcBef>
              <a:spcAft>
                <a:spcPts val="0"/>
              </a:spcAft>
              <a:buClr>
                <a:schemeClr val="lt1"/>
              </a:buClr>
              <a:buSzPts val="1700"/>
              <a:buFont typeface="Montserrat"/>
              <a:buChar char="❏"/>
            </a:pPr>
            <a:r>
              <a:rPr b="1" lang="en-GB" sz="1700">
                <a:solidFill>
                  <a:schemeClr val="lt1"/>
                </a:solidFill>
                <a:highlight>
                  <a:srgbClr val="FFFFFF"/>
                </a:highlight>
                <a:latin typeface="Montserrat"/>
                <a:ea typeface="Montserrat"/>
                <a:cs typeface="Montserrat"/>
                <a:sym typeface="Montserrat"/>
              </a:rPr>
              <a:t>Train the Model</a:t>
            </a:r>
            <a:endParaRPr b="1" sz="1700">
              <a:solidFill>
                <a:schemeClr val="lt1"/>
              </a:solidFill>
              <a:highlight>
                <a:srgbClr val="FFFFFF"/>
              </a:highlight>
              <a:latin typeface="Montserrat"/>
              <a:ea typeface="Montserrat"/>
              <a:cs typeface="Montserrat"/>
              <a:sym typeface="Montserrat"/>
            </a:endParaRPr>
          </a:p>
          <a:p>
            <a:pPr indent="0" lvl="0" marL="457200" rtl="0" algn="l">
              <a:lnSpc>
                <a:spcPct val="135714"/>
              </a:lnSpc>
              <a:spcBef>
                <a:spcPts val="0"/>
              </a:spcBef>
              <a:spcAft>
                <a:spcPts val="0"/>
              </a:spcAft>
              <a:buNone/>
            </a:pPr>
            <a:r>
              <a:t/>
            </a:r>
            <a:endParaRPr b="1" sz="1700">
              <a:solidFill>
                <a:schemeClr val="lt1"/>
              </a:solidFill>
              <a:highlight>
                <a:srgbClr val="FFFFFF"/>
              </a:highlight>
              <a:latin typeface="Montserrat"/>
              <a:ea typeface="Montserrat"/>
              <a:cs typeface="Montserrat"/>
              <a:sym typeface="Montserrat"/>
            </a:endParaRPr>
          </a:p>
          <a:p>
            <a:pPr indent="-336550" lvl="0" marL="457200" rtl="0" algn="l">
              <a:lnSpc>
                <a:spcPct val="135714"/>
              </a:lnSpc>
              <a:spcBef>
                <a:spcPts val="0"/>
              </a:spcBef>
              <a:spcAft>
                <a:spcPts val="0"/>
              </a:spcAft>
              <a:buClr>
                <a:schemeClr val="lt1"/>
              </a:buClr>
              <a:buSzPts val="1700"/>
              <a:buFont typeface="Montserrat"/>
              <a:buChar char="❏"/>
            </a:pPr>
            <a:r>
              <a:rPr b="1" lang="en-GB" sz="1700">
                <a:solidFill>
                  <a:schemeClr val="lt1"/>
                </a:solidFill>
                <a:highlight>
                  <a:srgbClr val="FFFFFF"/>
                </a:highlight>
                <a:latin typeface="Montserrat"/>
                <a:ea typeface="Montserrat"/>
                <a:cs typeface="Montserrat"/>
                <a:sym typeface="Montserrat"/>
              </a:rPr>
              <a:t>Test the model </a:t>
            </a:r>
            <a:endParaRPr b="1" sz="1700">
              <a:solidFill>
                <a:schemeClr val="lt1"/>
              </a:solidFill>
              <a:highlight>
                <a:srgbClr val="FFFFFF"/>
              </a:highlight>
              <a:latin typeface="Montserrat"/>
              <a:ea typeface="Montserrat"/>
              <a:cs typeface="Montserrat"/>
              <a:sym typeface="Montserrat"/>
            </a:endParaRPr>
          </a:p>
          <a:p>
            <a:pPr indent="0" lvl="0" marL="457200" rtl="0" algn="l">
              <a:lnSpc>
                <a:spcPct val="135714"/>
              </a:lnSpc>
              <a:spcBef>
                <a:spcPts val="0"/>
              </a:spcBef>
              <a:spcAft>
                <a:spcPts val="0"/>
              </a:spcAft>
              <a:buNone/>
            </a:pPr>
            <a:r>
              <a:t/>
            </a:r>
            <a:endParaRPr b="1" sz="1700">
              <a:solidFill>
                <a:schemeClr val="lt1"/>
              </a:solidFill>
              <a:highlight>
                <a:srgbClr val="FFFFFF"/>
              </a:highlight>
              <a:latin typeface="Montserrat"/>
              <a:ea typeface="Montserrat"/>
              <a:cs typeface="Montserrat"/>
              <a:sym typeface="Montserrat"/>
            </a:endParaRPr>
          </a:p>
          <a:p>
            <a:pPr indent="-336550" lvl="0" marL="457200" rtl="0" algn="l">
              <a:lnSpc>
                <a:spcPct val="135714"/>
              </a:lnSpc>
              <a:spcBef>
                <a:spcPts val="0"/>
              </a:spcBef>
              <a:spcAft>
                <a:spcPts val="0"/>
              </a:spcAft>
              <a:buClr>
                <a:schemeClr val="lt1"/>
              </a:buClr>
              <a:buSzPts val="1700"/>
              <a:buFont typeface="Montserrat"/>
              <a:buChar char="❏"/>
            </a:pPr>
            <a:r>
              <a:rPr b="1" lang="en-GB" sz="1700">
                <a:solidFill>
                  <a:schemeClr val="lt1"/>
                </a:solidFill>
                <a:highlight>
                  <a:srgbClr val="FFFFFF"/>
                </a:highlight>
                <a:latin typeface="Montserrat"/>
                <a:ea typeface="Montserrat"/>
                <a:cs typeface="Montserrat"/>
                <a:sym typeface="Montserrat"/>
              </a:rPr>
              <a:t>Deployment of  model</a:t>
            </a:r>
            <a:endParaRPr b="1" sz="1700">
              <a:solidFill>
                <a:schemeClr val="lt1"/>
              </a:solidFill>
              <a:highlight>
                <a:srgbClr val="FFFFFF"/>
              </a:highlight>
              <a:latin typeface="Montserrat"/>
              <a:ea typeface="Montserrat"/>
              <a:cs typeface="Montserrat"/>
              <a:sym typeface="Montserrat"/>
            </a:endParaRPr>
          </a:p>
          <a:p>
            <a:pPr indent="0" lvl="0" marL="457200" rtl="0" algn="l">
              <a:lnSpc>
                <a:spcPct val="135714"/>
              </a:lnSpc>
              <a:spcBef>
                <a:spcPts val="0"/>
              </a:spcBef>
              <a:spcAft>
                <a:spcPts val="0"/>
              </a:spcAft>
              <a:buNone/>
            </a:pPr>
            <a:r>
              <a:t/>
            </a:r>
            <a:endParaRPr b="1" sz="1700">
              <a:solidFill>
                <a:schemeClr val="lt1"/>
              </a:solidFill>
              <a:highlight>
                <a:srgbClr val="FFFFFF"/>
              </a:highlight>
              <a:latin typeface="Montserrat"/>
              <a:ea typeface="Montserrat"/>
              <a:cs typeface="Montserrat"/>
              <a:sym typeface="Montserrat"/>
            </a:endParaRPr>
          </a:p>
          <a:p>
            <a:pPr indent="-336550" lvl="0" marL="457200" rtl="0" algn="l">
              <a:lnSpc>
                <a:spcPct val="135714"/>
              </a:lnSpc>
              <a:spcBef>
                <a:spcPts val="0"/>
              </a:spcBef>
              <a:spcAft>
                <a:spcPts val="0"/>
              </a:spcAft>
              <a:buClr>
                <a:schemeClr val="lt1"/>
              </a:buClr>
              <a:buSzPts val="1700"/>
              <a:buFont typeface="Montserrat"/>
              <a:buChar char="❏"/>
            </a:pPr>
            <a:r>
              <a:rPr b="1" lang="en-GB" sz="1700">
                <a:solidFill>
                  <a:schemeClr val="lt1"/>
                </a:solidFill>
                <a:highlight>
                  <a:srgbClr val="FFFFFF"/>
                </a:highlight>
                <a:latin typeface="Montserrat"/>
                <a:ea typeface="Montserrat"/>
                <a:cs typeface="Montserrat"/>
                <a:sym typeface="Montserrat"/>
              </a:rPr>
              <a:t>Challenges</a:t>
            </a:r>
            <a:endParaRPr b="1" sz="1700">
              <a:solidFill>
                <a:schemeClr val="lt1"/>
              </a:solidFill>
              <a:highlight>
                <a:srgbClr val="FFFFFF"/>
              </a:highlight>
              <a:latin typeface="Montserrat"/>
              <a:ea typeface="Montserrat"/>
              <a:cs typeface="Montserrat"/>
              <a:sym typeface="Montserrat"/>
            </a:endParaRPr>
          </a:p>
        </p:txBody>
      </p:sp>
      <p:pic>
        <p:nvPicPr>
          <p:cNvPr id="63" name="Google Shape;63;p14"/>
          <p:cNvPicPr preferRelativeResize="0"/>
          <p:nvPr/>
        </p:nvPicPr>
        <p:blipFill>
          <a:blip r:embed="rId3">
            <a:alphaModFix/>
          </a:blip>
          <a:stretch>
            <a:fillRect/>
          </a:stretch>
        </p:blipFill>
        <p:spPr>
          <a:xfrm>
            <a:off x="6014600" y="483350"/>
            <a:ext cx="2946250" cy="4387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875400" y="271500"/>
            <a:ext cx="7509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Montserrat"/>
                <a:ea typeface="Montserrat"/>
                <a:cs typeface="Montserrat"/>
                <a:sym typeface="Montserrat"/>
              </a:rPr>
              <a:t>Problem Statements</a:t>
            </a:r>
            <a:endParaRPr b="1">
              <a:latin typeface="Montserrat"/>
              <a:ea typeface="Montserrat"/>
              <a:cs typeface="Montserrat"/>
              <a:sym typeface="Montserrat"/>
            </a:endParaRPr>
          </a:p>
        </p:txBody>
      </p:sp>
      <p:sp>
        <p:nvSpPr>
          <p:cNvPr id="69" name="Google Shape;69;p15"/>
          <p:cNvSpPr txBox="1"/>
          <p:nvPr>
            <p:ph idx="1" type="body"/>
          </p:nvPr>
        </p:nvSpPr>
        <p:spPr>
          <a:xfrm>
            <a:off x="162975" y="941950"/>
            <a:ext cx="8822700" cy="4015500"/>
          </a:xfrm>
          <a:prstGeom prst="rect">
            <a:avLst/>
          </a:prstGeom>
        </p:spPr>
        <p:txBody>
          <a:bodyPr anchorCtr="0" anchor="t" bIns="91425" lIns="91425" spcFirstLastPara="1" rIns="91425" wrap="square" tIns="91425">
            <a:noAutofit/>
          </a:bodyPr>
          <a:lstStyle/>
          <a:p>
            <a:pPr indent="0" lvl="0" marL="0" rtl="0" algn="l">
              <a:lnSpc>
                <a:spcPct val="145606"/>
              </a:lnSpc>
              <a:spcBef>
                <a:spcPts val="0"/>
              </a:spcBef>
              <a:spcAft>
                <a:spcPts val="0"/>
              </a:spcAft>
              <a:buNone/>
            </a:pPr>
            <a:r>
              <a:rPr b="1" lang="en-GB" sz="1500">
                <a:solidFill>
                  <a:schemeClr val="lt1"/>
                </a:solidFill>
                <a:highlight>
                  <a:srgbClr val="FFFFFF"/>
                </a:highlight>
                <a:latin typeface="Montserrat"/>
                <a:ea typeface="Montserrat"/>
                <a:cs typeface="Montserrat"/>
                <a:sym typeface="Montserrat"/>
              </a:rPr>
              <a:t>Face detection has been around for ages. Taking a step forward, human emotion displayed by face and felt by brain, captured in either video, electric signal (EEG) or image form can be approximated. Human emotion detection is the need of the hour so that modern artificial intelligent systems can emulate and gauge reactions from face. This can be helpful to make informed decisions be it regarding identification of intent, promotion of offers or security related threats. Recognizing emotions from images or video is a trivial task for human eye, but proves to be very challenging for machines and requires many image processing techniques for feature extraction. Several machine learning algorithms are suitable for this job. Any detection or recognition by machine learning requires training algorithm and then testing them on a suitable dataset.</a:t>
            </a:r>
            <a:endParaRPr b="1" sz="1500">
              <a:solidFill>
                <a:schemeClr val="lt1"/>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b="1" sz="1600">
              <a:solidFill>
                <a:schemeClr val="lt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210700" y="147575"/>
            <a:ext cx="8265000" cy="7323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rPr b="1" lang="en-GB" sz="1700">
                <a:highlight>
                  <a:srgbClr val="FFFFFF"/>
                </a:highlight>
                <a:latin typeface="Montserrat"/>
                <a:ea typeface="Montserrat"/>
                <a:cs typeface="Montserrat"/>
                <a:sym typeface="Montserrat"/>
              </a:rPr>
              <a:t>                                 </a:t>
            </a:r>
            <a:r>
              <a:rPr b="1" lang="en-GB">
                <a:highlight>
                  <a:srgbClr val="FFFFFF"/>
                </a:highlight>
                <a:latin typeface="Montserrat"/>
                <a:ea typeface="Montserrat"/>
                <a:cs typeface="Montserrat"/>
                <a:sym typeface="Montserrat"/>
              </a:rPr>
              <a:t>Data Preparation</a:t>
            </a:r>
            <a:endParaRPr b="1" sz="3900">
              <a:latin typeface="Montserrat"/>
              <a:ea typeface="Montserrat"/>
              <a:cs typeface="Montserrat"/>
              <a:sym typeface="Montserrat"/>
            </a:endParaRPr>
          </a:p>
        </p:txBody>
      </p:sp>
      <p:sp>
        <p:nvSpPr>
          <p:cNvPr id="75" name="Google Shape;75;p16"/>
          <p:cNvSpPr txBox="1"/>
          <p:nvPr>
            <p:ph idx="1" type="body"/>
          </p:nvPr>
        </p:nvSpPr>
        <p:spPr>
          <a:xfrm>
            <a:off x="148725" y="819425"/>
            <a:ext cx="8824500" cy="42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solidFill>
                  <a:schemeClr val="dk1"/>
                </a:solidFill>
                <a:latin typeface="Montserrat"/>
                <a:ea typeface="Montserrat"/>
                <a:cs typeface="Montserrat"/>
                <a:sym typeface="Montserrat"/>
              </a:rPr>
              <a:t>Data set name</a:t>
            </a:r>
            <a:r>
              <a:rPr b="1" lang="en-GB" sz="1600">
                <a:solidFill>
                  <a:schemeClr val="lt1"/>
                </a:solidFill>
                <a:latin typeface="Montserrat"/>
                <a:ea typeface="Montserrat"/>
                <a:cs typeface="Montserrat"/>
                <a:sym typeface="Montserrat"/>
              </a:rPr>
              <a:t>-- Kaggle fer-2013</a:t>
            </a:r>
            <a:endParaRPr b="1" sz="1600">
              <a:solidFill>
                <a:schemeClr val="lt1"/>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b="1" sz="1600">
              <a:solidFill>
                <a:schemeClr val="lt1"/>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b="1" lang="en-GB" sz="1600">
                <a:solidFill>
                  <a:schemeClr val="dk1"/>
                </a:solidFill>
                <a:highlight>
                  <a:srgbClr val="FFFFFF"/>
                </a:highlight>
                <a:latin typeface="Montserrat"/>
                <a:ea typeface="Montserrat"/>
                <a:cs typeface="Montserrat"/>
                <a:sym typeface="Montserrat"/>
              </a:rPr>
              <a:t>Link:-</a:t>
            </a:r>
            <a:r>
              <a:rPr b="1" lang="en-GB" sz="1600">
                <a:solidFill>
                  <a:srgbClr val="FFFFFE"/>
                </a:solidFill>
                <a:highlight>
                  <a:srgbClr val="FFFFFF"/>
                </a:highlight>
                <a:latin typeface="Montserrat"/>
                <a:ea typeface="Montserrat"/>
                <a:cs typeface="Montserrat"/>
                <a:sym typeface="Montserrat"/>
              </a:rPr>
              <a:t> </a:t>
            </a:r>
            <a:r>
              <a:rPr b="1" lang="en-GB">
                <a:solidFill>
                  <a:schemeClr val="lt1"/>
                </a:solidFill>
                <a:highlight>
                  <a:srgbClr val="FFFFFE"/>
                </a:highlight>
                <a:uFill>
                  <a:noFill/>
                </a:uFill>
                <a:latin typeface="Montserrat"/>
                <a:ea typeface="Montserrat"/>
                <a:cs typeface="Montserrat"/>
                <a:sym typeface="Montserrat"/>
                <a:hlinkClick r:id="rId3">
                  <a:extLst>
                    <a:ext uri="{A12FA001-AC4F-418D-AE19-62706E023703}">
                      <ahyp:hlinkClr val="tx"/>
                    </a:ext>
                  </a:extLst>
                </a:hlinkClick>
              </a:rPr>
              <a:t>https://www.kaggle.com/c/challenges-in-representation-learning-facial-expression-recognition-challenge/data</a:t>
            </a:r>
            <a:r>
              <a:rPr lang="en-GB" sz="1200">
                <a:solidFill>
                  <a:schemeClr val="lt1"/>
                </a:solidFill>
                <a:highlight>
                  <a:srgbClr val="FFFFFE"/>
                </a:highlight>
              </a:rPr>
              <a:t>.</a:t>
            </a:r>
            <a:endParaRPr b="1" sz="1600">
              <a:solidFill>
                <a:schemeClr val="lt1"/>
              </a:solidFill>
              <a:highlight>
                <a:srgbClr val="FFFFFE"/>
              </a:highlight>
              <a:latin typeface="Montserrat"/>
              <a:ea typeface="Montserrat"/>
              <a:cs typeface="Montserrat"/>
              <a:sym typeface="Montserrat"/>
            </a:endParaRPr>
          </a:p>
          <a:p>
            <a:pPr indent="0" lvl="0" marL="0" rtl="0" algn="l">
              <a:spcBef>
                <a:spcPts val="0"/>
              </a:spcBef>
              <a:spcAft>
                <a:spcPts val="0"/>
              </a:spcAft>
              <a:buNone/>
            </a:pPr>
            <a:r>
              <a:t/>
            </a:r>
            <a:endParaRPr b="1" sz="1600">
              <a:solidFill>
                <a:schemeClr val="lt1"/>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b="1" lang="en-GB" sz="1600">
                <a:solidFill>
                  <a:schemeClr val="dk1"/>
                </a:solidFill>
                <a:highlight>
                  <a:srgbClr val="FFFFFF"/>
                </a:highlight>
                <a:latin typeface="Montserrat"/>
                <a:ea typeface="Montserrat"/>
                <a:cs typeface="Montserrat"/>
                <a:sym typeface="Montserrat"/>
              </a:rPr>
              <a:t>Shape</a:t>
            </a:r>
            <a:r>
              <a:rPr b="1" lang="en-GB" sz="1600">
                <a:solidFill>
                  <a:schemeClr val="accent2"/>
                </a:solidFill>
                <a:highlight>
                  <a:srgbClr val="FFFFFF"/>
                </a:highlight>
                <a:latin typeface="Montserrat"/>
                <a:ea typeface="Montserrat"/>
                <a:cs typeface="Montserrat"/>
                <a:sym typeface="Montserrat"/>
              </a:rPr>
              <a:t>--</a:t>
            </a:r>
            <a:endParaRPr b="1" sz="1600">
              <a:solidFill>
                <a:schemeClr val="accent2"/>
              </a:solidFill>
              <a:highlight>
                <a:srgbClr val="FFFFFF"/>
              </a:highlight>
              <a:latin typeface="Montserrat"/>
              <a:ea typeface="Montserrat"/>
              <a:cs typeface="Montserrat"/>
              <a:sym typeface="Montserrat"/>
            </a:endParaRPr>
          </a:p>
          <a:p>
            <a:pPr indent="-330200" lvl="0" marL="457200" rtl="0" algn="l">
              <a:lnSpc>
                <a:spcPct val="135714"/>
              </a:lnSpc>
              <a:spcBef>
                <a:spcPts val="0"/>
              </a:spcBef>
              <a:spcAft>
                <a:spcPts val="0"/>
              </a:spcAft>
              <a:buClr>
                <a:schemeClr val="lt1"/>
              </a:buClr>
              <a:buSzPts val="1600"/>
              <a:buFont typeface="Roboto"/>
              <a:buChar char="●"/>
            </a:pPr>
            <a:r>
              <a:rPr b="1" lang="en-GB" sz="1600">
                <a:solidFill>
                  <a:schemeClr val="lt1"/>
                </a:solidFill>
                <a:highlight>
                  <a:srgbClr val="FFFFFF"/>
                </a:highlight>
                <a:latin typeface="Montserrat"/>
                <a:ea typeface="Montserrat"/>
                <a:cs typeface="Montserrat"/>
                <a:sym typeface="Montserrat"/>
              </a:rPr>
              <a:t>35,775 images belonging to 7 classes</a:t>
            </a:r>
            <a:r>
              <a:rPr b="1" lang="en-GB" sz="1600">
                <a:solidFill>
                  <a:schemeClr val="lt1"/>
                </a:solidFill>
                <a:highlight>
                  <a:srgbClr val="FFFFFE"/>
                </a:highlight>
                <a:latin typeface="Montserrat"/>
                <a:ea typeface="Montserrat"/>
                <a:cs typeface="Montserrat"/>
                <a:sym typeface="Montserrat"/>
              </a:rPr>
              <a:t>  </a:t>
            </a:r>
            <a:r>
              <a:rPr lang="en-GB" sz="1050">
                <a:solidFill>
                  <a:srgbClr val="000000"/>
                </a:solidFill>
                <a:highlight>
                  <a:srgbClr val="FFFFFE"/>
                </a:highlight>
                <a:latin typeface="Courier New"/>
                <a:ea typeface="Courier New"/>
                <a:cs typeface="Courier New"/>
                <a:sym typeface="Courier New"/>
              </a:rPr>
              <a:t>                           </a:t>
            </a:r>
            <a:endParaRPr b="1" sz="1600">
              <a:solidFill>
                <a:schemeClr val="lt1"/>
              </a:solidFill>
              <a:highlight>
                <a:srgbClr val="FFFFFF"/>
              </a:highlight>
              <a:latin typeface="Montserrat"/>
              <a:ea typeface="Montserrat"/>
              <a:cs typeface="Montserrat"/>
              <a:sym typeface="Montserrat"/>
            </a:endParaRPr>
          </a:p>
          <a:p>
            <a:pPr indent="0" lvl="0" marL="0" rtl="0" algn="l">
              <a:lnSpc>
                <a:spcPct val="135714"/>
              </a:lnSpc>
              <a:spcBef>
                <a:spcPts val="0"/>
              </a:spcBef>
              <a:spcAft>
                <a:spcPts val="0"/>
              </a:spcAft>
              <a:buNone/>
            </a:pPr>
            <a:r>
              <a:t/>
            </a:r>
            <a:endParaRPr sz="1600">
              <a:solidFill>
                <a:srgbClr val="A31515"/>
              </a:solidFill>
              <a:highlight>
                <a:srgbClr val="FFFFFE"/>
              </a:highlight>
              <a:latin typeface="Montserrat"/>
              <a:ea typeface="Montserrat"/>
              <a:cs typeface="Montserrat"/>
              <a:sym typeface="Montserrat"/>
            </a:endParaRPr>
          </a:p>
          <a:p>
            <a:pPr indent="0" lvl="0" marL="0" rtl="0" algn="l">
              <a:spcBef>
                <a:spcPts val="0"/>
              </a:spcBef>
              <a:spcAft>
                <a:spcPts val="0"/>
              </a:spcAft>
              <a:buNone/>
            </a:pPr>
            <a:r>
              <a:t/>
            </a:r>
            <a:endParaRPr b="1">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237325" y="197150"/>
            <a:ext cx="810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Montserrat"/>
                <a:ea typeface="Montserrat"/>
                <a:cs typeface="Montserrat"/>
                <a:sym typeface="Montserrat"/>
              </a:rPr>
              <a:t>                       </a:t>
            </a:r>
            <a:r>
              <a:rPr b="1" lang="en-GB">
                <a:latin typeface="Montserrat"/>
                <a:ea typeface="Montserrat"/>
                <a:cs typeface="Montserrat"/>
                <a:sym typeface="Montserrat"/>
              </a:rPr>
              <a:t> Understand the Data</a:t>
            </a:r>
            <a:endParaRPr b="1">
              <a:latin typeface="Montserrat"/>
              <a:ea typeface="Montserrat"/>
              <a:cs typeface="Montserrat"/>
              <a:sym typeface="Montserrat"/>
            </a:endParaRPr>
          </a:p>
        </p:txBody>
      </p:sp>
      <p:sp>
        <p:nvSpPr>
          <p:cNvPr id="81" name="Google Shape;81;p17"/>
          <p:cNvSpPr txBox="1"/>
          <p:nvPr>
            <p:ph idx="1" type="body"/>
          </p:nvPr>
        </p:nvSpPr>
        <p:spPr>
          <a:xfrm>
            <a:off x="311700" y="867575"/>
            <a:ext cx="8520600" cy="40899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b="1" lang="en-GB" sz="1600">
                <a:solidFill>
                  <a:schemeClr val="lt1"/>
                </a:solidFill>
                <a:highlight>
                  <a:srgbClr val="FFFFFE"/>
                </a:highlight>
                <a:latin typeface="Montserrat"/>
                <a:ea typeface="Montserrat"/>
                <a:cs typeface="Montserrat"/>
                <a:sym typeface="Montserrat"/>
              </a:rPr>
              <a:t>0</a:t>
            </a:r>
            <a:r>
              <a:rPr b="1" lang="en-GB" sz="1600">
                <a:solidFill>
                  <a:schemeClr val="dk1"/>
                </a:solidFill>
                <a:highlight>
                  <a:srgbClr val="FFFFFE"/>
                </a:highlight>
                <a:latin typeface="Montserrat"/>
                <a:ea typeface="Montserrat"/>
                <a:cs typeface="Montserrat"/>
                <a:sym typeface="Montserrat"/>
              </a:rPr>
              <a:t>:anger</a:t>
            </a:r>
            <a:endParaRPr b="1" sz="1600">
              <a:solidFill>
                <a:schemeClr val="dk1"/>
              </a:solidFill>
              <a:highlight>
                <a:srgbClr val="FFFFFE"/>
              </a:highlight>
              <a:latin typeface="Montserrat"/>
              <a:ea typeface="Montserrat"/>
              <a:cs typeface="Montserrat"/>
              <a:sym typeface="Montserrat"/>
            </a:endParaRPr>
          </a:p>
          <a:p>
            <a:pPr indent="0" lvl="0" marL="0" rtl="0" algn="l">
              <a:lnSpc>
                <a:spcPct val="135714"/>
              </a:lnSpc>
              <a:spcBef>
                <a:spcPts val="0"/>
              </a:spcBef>
              <a:spcAft>
                <a:spcPts val="0"/>
              </a:spcAft>
              <a:buNone/>
            </a:pPr>
            <a:r>
              <a:rPr b="1" lang="en-GB" sz="1600">
                <a:solidFill>
                  <a:schemeClr val="lt1"/>
                </a:solidFill>
                <a:highlight>
                  <a:srgbClr val="FFFFFE"/>
                </a:highlight>
                <a:latin typeface="Montserrat"/>
                <a:ea typeface="Montserrat"/>
                <a:cs typeface="Montserrat"/>
                <a:sym typeface="Montserrat"/>
              </a:rPr>
              <a:t>1</a:t>
            </a:r>
            <a:r>
              <a:rPr b="1" lang="en-GB" sz="1600">
                <a:solidFill>
                  <a:schemeClr val="dk1"/>
                </a:solidFill>
                <a:highlight>
                  <a:srgbClr val="FFFFFE"/>
                </a:highlight>
                <a:latin typeface="Montserrat"/>
                <a:ea typeface="Montserrat"/>
                <a:cs typeface="Montserrat"/>
                <a:sym typeface="Montserrat"/>
              </a:rPr>
              <a:t>:disgust </a:t>
            </a:r>
            <a:endParaRPr b="1" sz="1600">
              <a:solidFill>
                <a:schemeClr val="lt1"/>
              </a:solidFill>
              <a:highlight>
                <a:srgbClr val="FFFFFE"/>
              </a:highlight>
              <a:latin typeface="Montserrat"/>
              <a:ea typeface="Montserrat"/>
              <a:cs typeface="Montserrat"/>
              <a:sym typeface="Montserrat"/>
            </a:endParaRPr>
          </a:p>
          <a:p>
            <a:pPr indent="0" lvl="0" marL="0" rtl="0" algn="l">
              <a:lnSpc>
                <a:spcPct val="135714"/>
              </a:lnSpc>
              <a:spcBef>
                <a:spcPts val="0"/>
              </a:spcBef>
              <a:spcAft>
                <a:spcPts val="0"/>
              </a:spcAft>
              <a:buNone/>
            </a:pPr>
            <a:r>
              <a:rPr b="1" lang="en-GB" sz="1600">
                <a:solidFill>
                  <a:schemeClr val="lt1"/>
                </a:solidFill>
                <a:highlight>
                  <a:srgbClr val="FFFFFE"/>
                </a:highlight>
                <a:latin typeface="Montserrat"/>
                <a:ea typeface="Montserrat"/>
                <a:cs typeface="Montserrat"/>
                <a:sym typeface="Montserrat"/>
              </a:rPr>
              <a:t>2</a:t>
            </a:r>
            <a:r>
              <a:rPr b="1" lang="en-GB" sz="1600">
                <a:solidFill>
                  <a:schemeClr val="dk1"/>
                </a:solidFill>
                <a:highlight>
                  <a:srgbClr val="FFFFFE"/>
                </a:highlight>
                <a:latin typeface="Montserrat"/>
                <a:ea typeface="Montserrat"/>
                <a:cs typeface="Montserrat"/>
                <a:sym typeface="Montserrat"/>
              </a:rPr>
              <a:t>:fear </a:t>
            </a:r>
            <a:endParaRPr b="1" sz="1600">
              <a:solidFill>
                <a:schemeClr val="lt1"/>
              </a:solidFill>
              <a:highlight>
                <a:srgbClr val="FFFFFE"/>
              </a:highlight>
              <a:latin typeface="Montserrat"/>
              <a:ea typeface="Montserrat"/>
              <a:cs typeface="Montserrat"/>
              <a:sym typeface="Montserrat"/>
            </a:endParaRPr>
          </a:p>
          <a:p>
            <a:pPr indent="0" lvl="0" marL="0" rtl="0" algn="l">
              <a:lnSpc>
                <a:spcPct val="135714"/>
              </a:lnSpc>
              <a:spcBef>
                <a:spcPts val="0"/>
              </a:spcBef>
              <a:spcAft>
                <a:spcPts val="0"/>
              </a:spcAft>
              <a:buNone/>
            </a:pPr>
            <a:r>
              <a:rPr b="1" lang="en-GB" sz="1600">
                <a:solidFill>
                  <a:schemeClr val="lt1"/>
                </a:solidFill>
                <a:highlight>
                  <a:srgbClr val="FFFFFE"/>
                </a:highlight>
                <a:latin typeface="Montserrat"/>
                <a:ea typeface="Montserrat"/>
                <a:cs typeface="Montserrat"/>
                <a:sym typeface="Montserrat"/>
              </a:rPr>
              <a:t>3</a:t>
            </a:r>
            <a:r>
              <a:rPr b="1" lang="en-GB" sz="1600">
                <a:solidFill>
                  <a:schemeClr val="dk1"/>
                </a:solidFill>
                <a:highlight>
                  <a:srgbClr val="FFFFFE"/>
                </a:highlight>
                <a:latin typeface="Montserrat"/>
                <a:ea typeface="Montserrat"/>
                <a:cs typeface="Montserrat"/>
                <a:sym typeface="Montserrat"/>
              </a:rPr>
              <a:t>:happiness</a:t>
            </a:r>
            <a:endParaRPr b="1" sz="1600">
              <a:solidFill>
                <a:schemeClr val="lt1"/>
              </a:solidFill>
              <a:highlight>
                <a:srgbClr val="FFFFFE"/>
              </a:highlight>
              <a:latin typeface="Montserrat"/>
              <a:ea typeface="Montserrat"/>
              <a:cs typeface="Montserrat"/>
              <a:sym typeface="Montserrat"/>
            </a:endParaRPr>
          </a:p>
          <a:p>
            <a:pPr indent="0" lvl="0" marL="0" rtl="0" algn="l">
              <a:lnSpc>
                <a:spcPct val="135714"/>
              </a:lnSpc>
              <a:spcBef>
                <a:spcPts val="0"/>
              </a:spcBef>
              <a:spcAft>
                <a:spcPts val="0"/>
              </a:spcAft>
              <a:buNone/>
            </a:pPr>
            <a:r>
              <a:rPr b="1" lang="en-GB" sz="1600">
                <a:solidFill>
                  <a:schemeClr val="lt1"/>
                </a:solidFill>
                <a:highlight>
                  <a:srgbClr val="FFFFFE"/>
                </a:highlight>
                <a:latin typeface="Montserrat"/>
                <a:ea typeface="Montserrat"/>
                <a:cs typeface="Montserrat"/>
                <a:sym typeface="Montserrat"/>
              </a:rPr>
              <a:t>4</a:t>
            </a:r>
            <a:r>
              <a:rPr b="1" lang="en-GB" sz="1600">
                <a:solidFill>
                  <a:schemeClr val="dk1"/>
                </a:solidFill>
                <a:highlight>
                  <a:srgbClr val="FFFFFE"/>
                </a:highlight>
                <a:latin typeface="Montserrat"/>
                <a:ea typeface="Montserrat"/>
                <a:cs typeface="Montserrat"/>
                <a:sym typeface="Montserrat"/>
              </a:rPr>
              <a:t>:sadness</a:t>
            </a:r>
            <a:endParaRPr b="1" sz="1600">
              <a:solidFill>
                <a:schemeClr val="lt1"/>
              </a:solidFill>
              <a:highlight>
                <a:srgbClr val="FFFFFE"/>
              </a:highlight>
              <a:latin typeface="Montserrat"/>
              <a:ea typeface="Montserrat"/>
              <a:cs typeface="Montserrat"/>
              <a:sym typeface="Montserrat"/>
            </a:endParaRPr>
          </a:p>
          <a:p>
            <a:pPr indent="0" lvl="0" marL="0" rtl="0" algn="l">
              <a:lnSpc>
                <a:spcPct val="135714"/>
              </a:lnSpc>
              <a:spcBef>
                <a:spcPts val="0"/>
              </a:spcBef>
              <a:spcAft>
                <a:spcPts val="0"/>
              </a:spcAft>
              <a:buNone/>
            </a:pPr>
            <a:r>
              <a:rPr b="1" lang="en-GB" sz="1600">
                <a:solidFill>
                  <a:schemeClr val="lt1"/>
                </a:solidFill>
                <a:highlight>
                  <a:srgbClr val="FFFFFE"/>
                </a:highlight>
                <a:latin typeface="Montserrat"/>
                <a:ea typeface="Montserrat"/>
                <a:cs typeface="Montserrat"/>
                <a:sym typeface="Montserrat"/>
              </a:rPr>
              <a:t>5</a:t>
            </a:r>
            <a:r>
              <a:rPr b="1" lang="en-GB" sz="1600">
                <a:solidFill>
                  <a:schemeClr val="dk1"/>
                </a:solidFill>
                <a:highlight>
                  <a:srgbClr val="FFFFFE"/>
                </a:highlight>
                <a:latin typeface="Montserrat"/>
                <a:ea typeface="Montserrat"/>
                <a:cs typeface="Montserrat"/>
                <a:sym typeface="Montserrat"/>
              </a:rPr>
              <a:t>:surprise </a:t>
            </a:r>
            <a:endParaRPr b="1" sz="1600">
              <a:solidFill>
                <a:schemeClr val="lt1"/>
              </a:solidFill>
              <a:highlight>
                <a:srgbClr val="FFFFFE"/>
              </a:highlight>
              <a:latin typeface="Montserrat"/>
              <a:ea typeface="Montserrat"/>
              <a:cs typeface="Montserrat"/>
              <a:sym typeface="Montserrat"/>
            </a:endParaRPr>
          </a:p>
          <a:p>
            <a:pPr indent="0" lvl="0" marL="0" rtl="0" algn="l">
              <a:lnSpc>
                <a:spcPct val="135714"/>
              </a:lnSpc>
              <a:spcBef>
                <a:spcPts val="0"/>
              </a:spcBef>
              <a:spcAft>
                <a:spcPts val="0"/>
              </a:spcAft>
              <a:buNone/>
            </a:pPr>
            <a:r>
              <a:rPr b="1" lang="en-GB" sz="1600">
                <a:solidFill>
                  <a:schemeClr val="lt1"/>
                </a:solidFill>
                <a:highlight>
                  <a:srgbClr val="FFFFFE"/>
                </a:highlight>
                <a:latin typeface="Montserrat"/>
                <a:ea typeface="Montserrat"/>
                <a:cs typeface="Montserrat"/>
                <a:sym typeface="Montserrat"/>
              </a:rPr>
              <a:t>6</a:t>
            </a:r>
            <a:r>
              <a:rPr b="1" lang="en-GB" sz="1600">
                <a:solidFill>
                  <a:schemeClr val="dk1"/>
                </a:solidFill>
                <a:highlight>
                  <a:srgbClr val="FFFFFE"/>
                </a:highlight>
                <a:latin typeface="Montserrat"/>
                <a:ea typeface="Montserrat"/>
                <a:cs typeface="Montserrat"/>
                <a:sym typeface="Montserrat"/>
              </a:rPr>
              <a:t>:neutral</a:t>
            </a:r>
            <a:endParaRPr b="1" sz="1600">
              <a:solidFill>
                <a:schemeClr val="dk1"/>
              </a:solidFill>
              <a:highlight>
                <a:srgbClr val="FFFFFE"/>
              </a:highlight>
              <a:latin typeface="Montserrat"/>
              <a:ea typeface="Montserrat"/>
              <a:cs typeface="Montserrat"/>
              <a:sym typeface="Montserrat"/>
            </a:endParaRPr>
          </a:p>
          <a:p>
            <a:pPr indent="0" lvl="0" marL="0" rtl="0" algn="l">
              <a:spcBef>
                <a:spcPts val="0"/>
              </a:spcBef>
              <a:spcAft>
                <a:spcPts val="0"/>
              </a:spcAft>
              <a:buNone/>
            </a:pPr>
            <a:r>
              <a:t/>
            </a:r>
            <a:endParaRPr/>
          </a:p>
        </p:txBody>
      </p:sp>
      <p:pic>
        <p:nvPicPr>
          <p:cNvPr id="82" name="Google Shape;82;p17"/>
          <p:cNvPicPr preferRelativeResize="0"/>
          <p:nvPr/>
        </p:nvPicPr>
        <p:blipFill>
          <a:blip r:embed="rId3">
            <a:alphaModFix/>
          </a:blip>
          <a:stretch>
            <a:fillRect/>
          </a:stretch>
        </p:blipFill>
        <p:spPr>
          <a:xfrm>
            <a:off x="3953675" y="867575"/>
            <a:ext cx="4878625" cy="4089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410850" y="147575"/>
            <a:ext cx="7806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r>
              <a:rPr b="1" lang="en-GB">
                <a:latin typeface="Montserrat"/>
                <a:ea typeface="Montserrat"/>
                <a:cs typeface="Montserrat"/>
                <a:sym typeface="Montserrat"/>
              </a:rPr>
              <a:t>Model Selection</a:t>
            </a:r>
            <a:endParaRPr b="1">
              <a:latin typeface="Montserrat"/>
              <a:ea typeface="Montserrat"/>
              <a:cs typeface="Montserrat"/>
              <a:sym typeface="Montserrat"/>
            </a:endParaRPr>
          </a:p>
        </p:txBody>
      </p:sp>
      <p:sp>
        <p:nvSpPr>
          <p:cNvPr id="88" name="Google Shape;88;p18"/>
          <p:cNvSpPr txBox="1"/>
          <p:nvPr>
            <p:ph idx="1" type="body"/>
          </p:nvPr>
        </p:nvSpPr>
        <p:spPr>
          <a:xfrm>
            <a:off x="111550" y="720275"/>
            <a:ext cx="8720700" cy="442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89" name="Google Shape;89;p18"/>
          <p:cNvGraphicFramePr/>
          <p:nvPr/>
        </p:nvGraphicFramePr>
        <p:xfrm>
          <a:off x="952500" y="960750"/>
          <a:ext cx="3000000" cy="3000000"/>
        </p:xfrm>
        <a:graphic>
          <a:graphicData uri="http://schemas.openxmlformats.org/drawingml/2006/table">
            <a:tbl>
              <a:tblPr>
                <a:noFill/>
                <a:tableStyleId>{6563DEFB-6DD7-45DE-9E2B-279CBC2E5E0A}</a:tableStyleId>
              </a:tblPr>
              <a:tblGrid>
                <a:gridCol w="1809750"/>
                <a:gridCol w="1809750"/>
                <a:gridCol w="1809750"/>
                <a:gridCol w="1809750"/>
              </a:tblGrid>
              <a:tr h="876775">
                <a:tc>
                  <a:txBody>
                    <a:bodyPr/>
                    <a:lstStyle/>
                    <a:p>
                      <a:pPr indent="0" lvl="0" marL="0" rtl="0" algn="l">
                        <a:spcBef>
                          <a:spcPts val="0"/>
                        </a:spcBef>
                        <a:spcAft>
                          <a:spcPts val="0"/>
                        </a:spcAft>
                        <a:buNone/>
                      </a:pPr>
                      <a:r>
                        <a:rPr b="1" lang="en-GB" sz="1700">
                          <a:solidFill>
                            <a:schemeClr val="dk1"/>
                          </a:solidFill>
                          <a:latin typeface="Montserrat"/>
                          <a:ea typeface="Montserrat"/>
                          <a:cs typeface="Montserrat"/>
                          <a:sym typeface="Montserrat"/>
                        </a:rPr>
                        <a:t>Model Name</a:t>
                      </a:r>
                      <a:endParaRPr b="1" sz="1700">
                        <a:solidFill>
                          <a:schemeClr val="dk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1700">
                          <a:solidFill>
                            <a:schemeClr val="dk1"/>
                          </a:solidFill>
                          <a:latin typeface="Montserrat"/>
                          <a:ea typeface="Montserrat"/>
                          <a:cs typeface="Montserrat"/>
                          <a:sym typeface="Montserrat"/>
                        </a:rPr>
                        <a:t>Epoch</a:t>
                      </a:r>
                      <a:endParaRPr b="1" sz="1700">
                        <a:solidFill>
                          <a:schemeClr val="dk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1700">
                          <a:solidFill>
                            <a:schemeClr val="dk1"/>
                          </a:solidFill>
                          <a:latin typeface="Montserrat"/>
                          <a:ea typeface="Montserrat"/>
                          <a:cs typeface="Montserrat"/>
                          <a:sym typeface="Montserrat"/>
                        </a:rPr>
                        <a:t>Train Accu.</a:t>
                      </a:r>
                      <a:endParaRPr b="1" sz="1700">
                        <a:solidFill>
                          <a:schemeClr val="dk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1700">
                          <a:solidFill>
                            <a:schemeClr val="dk1"/>
                          </a:solidFill>
                          <a:latin typeface="Montserrat"/>
                          <a:ea typeface="Montserrat"/>
                          <a:cs typeface="Montserrat"/>
                          <a:sym typeface="Montserrat"/>
                        </a:rPr>
                        <a:t>Test Accu.</a:t>
                      </a:r>
                      <a:endParaRPr b="1" sz="1700">
                        <a:solidFill>
                          <a:schemeClr val="dk1"/>
                        </a:solidFill>
                        <a:latin typeface="Montserrat"/>
                        <a:ea typeface="Montserrat"/>
                        <a:cs typeface="Montserrat"/>
                        <a:sym typeface="Montserrat"/>
                      </a:endParaRPr>
                    </a:p>
                  </a:txBody>
                  <a:tcPr marT="91425" marB="91425" marR="91425" marL="91425"/>
                </a:tc>
              </a:tr>
              <a:tr h="876775">
                <a:tc>
                  <a:txBody>
                    <a:bodyPr/>
                    <a:lstStyle/>
                    <a:p>
                      <a:pPr indent="0" lvl="0" marL="0" rtl="0" algn="l">
                        <a:spcBef>
                          <a:spcPts val="0"/>
                        </a:spcBef>
                        <a:spcAft>
                          <a:spcPts val="0"/>
                        </a:spcAft>
                        <a:buNone/>
                      </a:pPr>
                      <a:r>
                        <a:rPr b="1" lang="en-GB" sz="1900">
                          <a:solidFill>
                            <a:schemeClr val="lt1"/>
                          </a:solidFill>
                          <a:latin typeface="Montserrat"/>
                          <a:ea typeface="Montserrat"/>
                          <a:cs typeface="Montserrat"/>
                          <a:sym typeface="Montserrat"/>
                        </a:rPr>
                        <a:t>MLP</a:t>
                      </a:r>
                      <a:endParaRPr b="1" sz="19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2000">
                          <a:solidFill>
                            <a:schemeClr val="lt1"/>
                          </a:solidFill>
                          <a:latin typeface="Montserrat"/>
                          <a:ea typeface="Montserrat"/>
                          <a:cs typeface="Montserrat"/>
                          <a:sym typeface="Montserrat"/>
                        </a:rPr>
                        <a:t>48</a:t>
                      </a:r>
                      <a:endParaRPr b="1" sz="20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2000">
                          <a:solidFill>
                            <a:schemeClr val="lt1"/>
                          </a:solidFill>
                          <a:latin typeface="Montserrat"/>
                          <a:ea typeface="Montserrat"/>
                          <a:cs typeface="Montserrat"/>
                          <a:sym typeface="Montserrat"/>
                        </a:rPr>
                        <a:t>0.36</a:t>
                      </a:r>
                      <a:endParaRPr b="1" sz="20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2000">
                          <a:solidFill>
                            <a:schemeClr val="lt1"/>
                          </a:solidFill>
                          <a:latin typeface="Montserrat"/>
                          <a:ea typeface="Montserrat"/>
                          <a:cs typeface="Montserrat"/>
                          <a:sym typeface="Montserrat"/>
                        </a:rPr>
                        <a:t>0.24</a:t>
                      </a:r>
                      <a:endParaRPr b="1" sz="2000">
                        <a:solidFill>
                          <a:schemeClr val="lt1"/>
                        </a:solidFill>
                        <a:latin typeface="Montserrat"/>
                        <a:ea typeface="Montserrat"/>
                        <a:cs typeface="Montserrat"/>
                        <a:sym typeface="Montserrat"/>
                      </a:endParaRPr>
                    </a:p>
                  </a:txBody>
                  <a:tcPr marT="91425" marB="91425" marR="91425" marL="91425"/>
                </a:tc>
              </a:tr>
              <a:tr h="876775">
                <a:tc>
                  <a:txBody>
                    <a:bodyPr/>
                    <a:lstStyle/>
                    <a:p>
                      <a:pPr indent="0" lvl="0" marL="0" rtl="0" algn="l">
                        <a:spcBef>
                          <a:spcPts val="0"/>
                        </a:spcBef>
                        <a:spcAft>
                          <a:spcPts val="0"/>
                        </a:spcAft>
                        <a:buNone/>
                      </a:pPr>
                      <a:r>
                        <a:rPr b="1" lang="en-GB" sz="1900">
                          <a:solidFill>
                            <a:schemeClr val="lt1"/>
                          </a:solidFill>
                          <a:latin typeface="Montserrat"/>
                          <a:ea typeface="Montserrat"/>
                          <a:cs typeface="Montserrat"/>
                          <a:sym typeface="Montserrat"/>
                        </a:rPr>
                        <a:t>CNN</a:t>
                      </a:r>
                      <a:endParaRPr b="1" sz="19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2000">
                          <a:solidFill>
                            <a:schemeClr val="lt1"/>
                          </a:solidFill>
                          <a:latin typeface="Montserrat"/>
                          <a:ea typeface="Montserrat"/>
                          <a:cs typeface="Montserrat"/>
                          <a:sym typeface="Montserrat"/>
                        </a:rPr>
                        <a:t>48</a:t>
                      </a:r>
                      <a:endParaRPr b="1" sz="20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2000">
                          <a:solidFill>
                            <a:schemeClr val="lt1"/>
                          </a:solidFill>
                          <a:latin typeface="Montserrat"/>
                          <a:ea typeface="Montserrat"/>
                          <a:cs typeface="Montserrat"/>
                          <a:sym typeface="Montserrat"/>
                        </a:rPr>
                        <a:t>0.56</a:t>
                      </a:r>
                      <a:endParaRPr b="1" sz="20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2000">
                          <a:solidFill>
                            <a:schemeClr val="lt1"/>
                          </a:solidFill>
                          <a:latin typeface="Montserrat"/>
                          <a:ea typeface="Montserrat"/>
                          <a:cs typeface="Montserrat"/>
                          <a:sym typeface="Montserrat"/>
                        </a:rPr>
                        <a:t>0.46</a:t>
                      </a:r>
                      <a:endParaRPr b="1" sz="2000">
                        <a:solidFill>
                          <a:schemeClr val="lt1"/>
                        </a:solidFill>
                        <a:latin typeface="Montserrat"/>
                        <a:ea typeface="Montserrat"/>
                        <a:cs typeface="Montserrat"/>
                        <a:sym typeface="Montserrat"/>
                      </a:endParaRPr>
                    </a:p>
                  </a:txBody>
                  <a:tcPr marT="91425" marB="91425" marR="91425" marL="91425"/>
                </a:tc>
              </a:tr>
              <a:tr h="876775">
                <a:tc>
                  <a:txBody>
                    <a:bodyPr/>
                    <a:lstStyle/>
                    <a:p>
                      <a:pPr indent="0" lvl="0" marL="0" rtl="0" algn="l">
                        <a:spcBef>
                          <a:spcPts val="0"/>
                        </a:spcBef>
                        <a:spcAft>
                          <a:spcPts val="0"/>
                        </a:spcAft>
                        <a:buNone/>
                      </a:pPr>
                      <a:r>
                        <a:rPr b="1" lang="en-GB" sz="1900">
                          <a:solidFill>
                            <a:schemeClr val="lt1"/>
                          </a:solidFill>
                          <a:latin typeface="Montserrat"/>
                          <a:ea typeface="Montserrat"/>
                          <a:cs typeface="Montserrat"/>
                          <a:sym typeface="Montserrat"/>
                        </a:rPr>
                        <a:t>RESNET</a:t>
                      </a:r>
                      <a:endParaRPr b="1" sz="19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2000">
                          <a:solidFill>
                            <a:schemeClr val="lt1"/>
                          </a:solidFill>
                          <a:latin typeface="Montserrat"/>
                          <a:ea typeface="Montserrat"/>
                          <a:cs typeface="Montserrat"/>
                          <a:sym typeface="Montserrat"/>
                        </a:rPr>
                        <a:t>48</a:t>
                      </a:r>
                      <a:endParaRPr b="1" sz="20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2000">
                          <a:solidFill>
                            <a:schemeClr val="lt1"/>
                          </a:solidFill>
                          <a:latin typeface="Montserrat"/>
                          <a:ea typeface="Montserrat"/>
                          <a:cs typeface="Montserrat"/>
                          <a:sym typeface="Montserrat"/>
                        </a:rPr>
                        <a:t>0.32</a:t>
                      </a:r>
                      <a:endParaRPr b="1" sz="20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GB" sz="2000">
                          <a:solidFill>
                            <a:schemeClr val="lt1"/>
                          </a:solidFill>
                          <a:latin typeface="Montserrat"/>
                          <a:ea typeface="Montserrat"/>
                          <a:cs typeface="Montserrat"/>
                          <a:sym typeface="Montserrat"/>
                        </a:rPr>
                        <a:t>0.25</a:t>
                      </a:r>
                      <a:endParaRPr b="1" sz="2000">
                        <a:solidFill>
                          <a:schemeClr val="lt1"/>
                        </a:solidFill>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457200" lvl="0" marL="2286000" rtl="0" algn="l">
              <a:spcBef>
                <a:spcPts val="0"/>
              </a:spcBef>
              <a:spcAft>
                <a:spcPts val="0"/>
              </a:spcAft>
              <a:buNone/>
            </a:pPr>
            <a:r>
              <a:rPr b="1" lang="en-GB" sz="2900">
                <a:latin typeface="Montserrat"/>
                <a:ea typeface="Montserrat"/>
                <a:cs typeface="Montserrat"/>
                <a:sym typeface="Montserrat"/>
              </a:rPr>
              <a:t>The Model</a:t>
            </a:r>
            <a:endParaRPr/>
          </a:p>
        </p:txBody>
      </p:sp>
      <p:sp>
        <p:nvSpPr>
          <p:cNvPr id="95" name="Google Shape;95;p19"/>
          <p:cNvSpPr txBox="1"/>
          <p:nvPr>
            <p:ph idx="1" type="body"/>
          </p:nvPr>
        </p:nvSpPr>
        <p:spPr>
          <a:xfrm>
            <a:off x="311700" y="1152475"/>
            <a:ext cx="8723400" cy="3730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b="1" sz="1050">
              <a:solidFill>
                <a:schemeClr val="lt1"/>
              </a:solidFill>
              <a:highlight>
                <a:srgbClr val="FFFFFF"/>
              </a:highlight>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050">
              <a:solidFill>
                <a:schemeClr val="lt1"/>
              </a:solidFill>
              <a:highlight>
                <a:srgbClr val="FFFFFF"/>
              </a:highlight>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050">
              <a:solidFill>
                <a:schemeClr val="lt1"/>
              </a:solidFill>
              <a:highlight>
                <a:srgbClr val="FFFFFF"/>
              </a:highlight>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050">
              <a:solidFill>
                <a:schemeClr val="lt1"/>
              </a:solidFill>
              <a:highlight>
                <a:srgbClr val="FFFFFF"/>
              </a:highlight>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050">
              <a:solidFill>
                <a:schemeClr val="lt1"/>
              </a:solidFill>
              <a:highlight>
                <a:srgbClr val="FFFFFF"/>
              </a:highlight>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050">
              <a:solidFill>
                <a:schemeClr val="lt1"/>
              </a:solidFill>
              <a:highlight>
                <a:srgbClr val="FFFFFF"/>
              </a:highlight>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050">
              <a:solidFill>
                <a:schemeClr val="lt1"/>
              </a:solidFill>
              <a:highlight>
                <a:srgbClr val="FFFFFF"/>
              </a:highlight>
              <a:latin typeface="Montserrat"/>
              <a:ea typeface="Montserrat"/>
              <a:cs typeface="Montserrat"/>
              <a:sym typeface="Montserrat"/>
            </a:endParaRPr>
          </a:p>
          <a:p>
            <a:pPr indent="0" lvl="0" marL="0" rtl="0" algn="l">
              <a:lnSpc>
                <a:spcPct val="100000"/>
              </a:lnSpc>
              <a:spcBef>
                <a:spcPts val="0"/>
              </a:spcBef>
              <a:spcAft>
                <a:spcPts val="0"/>
              </a:spcAft>
              <a:buNone/>
            </a:pPr>
            <a:r>
              <a:rPr b="1" lang="en-GB" sz="1050">
                <a:solidFill>
                  <a:schemeClr val="lt1"/>
                </a:solidFill>
                <a:highlight>
                  <a:srgbClr val="FFFFFF"/>
                </a:highlight>
                <a:latin typeface="Montserrat"/>
                <a:ea typeface="Montserrat"/>
                <a:cs typeface="Montserrat"/>
                <a:sym typeface="Montserrat"/>
              </a:rPr>
              <a:t>T</a:t>
            </a:r>
            <a:r>
              <a:rPr b="1" lang="en-GB" sz="1050">
                <a:solidFill>
                  <a:schemeClr val="lt1"/>
                </a:solidFill>
                <a:highlight>
                  <a:srgbClr val="FFFFFF"/>
                </a:highlight>
                <a:latin typeface="Montserrat"/>
                <a:ea typeface="Montserrat"/>
                <a:cs typeface="Montserrat"/>
                <a:sym typeface="Montserrat"/>
              </a:rPr>
              <a:t>otal params: 4,478,727</a:t>
            </a:r>
            <a:endParaRPr b="1" sz="1050">
              <a:solidFill>
                <a:schemeClr val="lt1"/>
              </a:solidFill>
              <a:highlight>
                <a:srgbClr val="FFFFFF"/>
              </a:highlight>
              <a:latin typeface="Montserrat"/>
              <a:ea typeface="Montserrat"/>
              <a:cs typeface="Montserrat"/>
              <a:sym typeface="Montserrat"/>
            </a:endParaRPr>
          </a:p>
          <a:p>
            <a:pPr indent="0" lvl="0" marL="0" rtl="0" algn="l">
              <a:lnSpc>
                <a:spcPct val="100000"/>
              </a:lnSpc>
              <a:spcBef>
                <a:spcPts val="0"/>
              </a:spcBef>
              <a:spcAft>
                <a:spcPts val="0"/>
              </a:spcAft>
              <a:buNone/>
            </a:pPr>
            <a:r>
              <a:rPr b="1" lang="en-GB" sz="1050">
                <a:solidFill>
                  <a:schemeClr val="lt1"/>
                </a:solidFill>
                <a:highlight>
                  <a:srgbClr val="FFFFFF"/>
                </a:highlight>
                <a:latin typeface="Montserrat"/>
                <a:ea typeface="Montserrat"/>
                <a:cs typeface="Montserrat"/>
                <a:sym typeface="Montserrat"/>
              </a:rPr>
              <a:t>Trainable params: 4,474,759</a:t>
            </a:r>
            <a:endParaRPr b="1" sz="1050">
              <a:solidFill>
                <a:schemeClr val="lt1"/>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b="1" lang="en-GB" sz="1050">
                <a:solidFill>
                  <a:schemeClr val="lt1"/>
                </a:solidFill>
                <a:highlight>
                  <a:srgbClr val="FFFFFF"/>
                </a:highlight>
                <a:latin typeface="Montserrat"/>
                <a:ea typeface="Montserrat"/>
                <a:cs typeface="Montserrat"/>
                <a:sym typeface="Montserrat"/>
              </a:rPr>
              <a:t>Non-trainable params: 3,968</a:t>
            </a:r>
            <a:endParaRPr/>
          </a:p>
        </p:txBody>
      </p:sp>
      <p:pic>
        <p:nvPicPr>
          <p:cNvPr id="96" name="Google Shape;96;p19"/>
          <p:cNvPicPr preferRelativeResize="0"/>
          <p:nvPr/>
        </p:nvPicPr>
        <p:blipFill>
          <a:blip r:embed="rId3">
            <a:alphaModFix/>
          </a:blip>
          <a:stretch>
            <a:fillRect/>
          </a:stretch>
        </p:blipFill>
        <p:spPr>
          <a:xfrm>
            <a:off x="2739075" y="1152475"/>
            <a:ext cx="6023475" cy="3582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187750" y="197150"/>
            <a:ext cx="8520600" cy="893400"/>
          </a:xfrm>
          <a:prstGeom prst="rect">
            <a:avLst/>
          </a:prstGeom>
        </p:spPr>
        <p:txBody>
          <a:bodyPr anchorCtr="0" anchor="t" bIns="91425" lIns="91425" spcFirstLastPara="1" rIns="91425" wrap="square" tIns="91425">
            <a:noAutofit/>
          </a:bodyPr>
          <a:lstStyle/>
          <a:p>
            <a:pPr indent="457200" lvl="0" marL="2286000" rtl="0" algn="l">
              <a:spcBef>
                <a:spcPts val="0"/>
              </a:spcBef>
              <a:spcAft>
                <a:spcPts val="0"/>
              </a:spcAft>
              <a:buNone/>
            </a:pPr>
            <a:r>
              <a:rPr b="1" lang="en-GB" sz="2900">
                <a:latin typeface="Montserrat"/>
                <a:ea typeface="Montserrat"/>
                <a:cs typeface="Montserrat"/>
                <a:sym typeface="Montserrat"/>
              </a:rPr>
              <a:t>The Model</a:t>
            </a:r>
            <a:endParaRPr b="1" sz="2900">
              <a:latin typeface="Montserrat"/>
              <a:ea typeface="Montserrat"/>
              <a:cs typeface="Montserrat"/>
              <a:sym typeface="Montserrat"/>
            </a:endParaRPr>
          </a:p>
        </p:txBody>
      </p:sp>
      <p:sp>
        <p:nvSpPr>
          <p:cNvPr id="102" name="Google Shape;102;p20"/>
          <p:cNvSpPr txBox="1"/>
          <p:nvPr>
            <p:ph idx="1" type="body"/>
          </p:nvPr>
        </p:nvSpPr>
        <p:spPr>
          <a:xfrm>
            <a:off x="111550" y="818000"/>
            <a:ext cx="8720700" cy="339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03" name="Google Shape;103;p20"/>
          <p:cNvPicPr preferRelativeResize="0"/>
          <p:nvPr/>
        </p:nvPicPr>
        <p:blipFill>
          <a:blip r:embed="rId3">
            <a:alphaModFix/>
          </a:blip>
          <a:stretch>
            <a:fillRect/>
          </a:stretch>
        </p:blipFill>
        <p:spPr>
          <a:xfrm>
            <a:off x="211650" y="818000"/>
            <a:ext cx="8720700" cy="3390389"/>
          </a:xfrm>
          <a:prstGeom prst="rect">
            <a:avLst/>
          </a:prstGeom>
          <a:noFill/>
          <a:ln>
            <a:noFill/>
          </a:ln>
        </p:spPr>
      </p:pic>
      <p:sp>
        <p:nvSpPr>
          <p:cNvPr id="104" name="Google Shape;104;p20"/>
          <p:cNvSpPr txBox="1"/>
          <p:nvPr/>
        </p:nvSpPr>
        <p:spPr>
          <a:xfrm>
            <a:off x="3072000" y="4208300"/>
            <a:ext cx="35217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050">
              <a:solidFill>
                <a:schemeClr val="lt1"/>
              </a:solidFill>
              <a:highlight>
                <a:srgbClr val="FFFFFF"/>
              </a:highlight>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262125" y="0"/>
            <a:ext cx="7744500" cy="6951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rPr b="1" lang="en-GB" sz="1700">
                <a:solidFill>
                  <a:schemeClr val="lt1"/>
                </a:solidFill>
                <a:highlight>
                  <a:srgbClr val="FFFFFF"/>
                </a:highlight>
                <a:latin typeface="Montserrat"/>
                <a:ea typeface="Montserrat"/>
                <a:cs typeface="Montserrat"/>
                <a:sym typeface="Montserrat"/>
              </a:rPr>
              <a:t> 				  </a:t>
            </a:r>
            <a:r>
              <a:rPr b="1" lang="en-GB">
                <a:highlight>
                  <a:srgbClr val="FFFFFF"/>
                </a:highlight>
                <a:latin typeface="Montserrat"/>
                <a:ea typeface="Montserrat"/>
                <a:cs typeface="Montserrat"/>
                <a:sym typeface="Montserrat"/>
              </a:rPr>
              <a:t>Test the model </a:t>
            </a:r>
            <a:endParaRPr b="1">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a:p>
        </p:txBody>
      </p:sp>
      <p:sp>
        <p:nvSpPr>
          <p:cNvPr id="110" name="Google Shape;110;p21"/>
          <p:cNvSpPr txBox="1"/>
          <p:nvPr>
            <p:ph idx="1" type="body"/>
          </p:nvPr>
        </p:nvSpPr>
        <p:spPr>
          <a:xfrm>
            <a:off x="198300" y="594900"/>
            <a:ext cx="8945700" cy="447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11" name="Google Shape;111;p21"/>
          <p:cNvPicPr preferRelativeResize="0"/>
          <p:nvPr/>
        </p:nvPicPr>
        <p:blipFill>
          <a:blip r:embed="rId3">
            <a:alphaModFix/>
          </a:blip>
          <a:stretch>
            <a:fillRect/>
          </a:stretch>
        </p:blipFill>
        <p:spPr>
          <a:xfrm>
            <a:off x="198300" y="743650"/>
            <a:ext cx="2887802" cy="1624376"/>
          </a:xfrm>
          <a:prstGeom prst="rect">
            <a:avLst/>
          </a:prstGeom>
          <a:noFill/>
          <a:ln>
            <a:noFill/>
          </a:ln>
        </p:spPr>
      </p:pic>
      <p:pic>
        <p:nvPicPr>
          <p:cNvPr id="112" name="Google Shape;112;p21"/>
          <p:cNvPicPr preferRelativeResize="0"/>
          <p:nvPr/>
        </p:nvPicPr>
        <p:blipFill>
          <a:blip r:embed="rId4">
            <a:alphaModFix/>
          </a:blip>
          <a:stretch>
            <a:fillRect/>
          </a:stretch>
        </p:blipFill>
        <p:spPr>
          <a:xfrm>
            <a:off x="3262925" y="743650"/>
            <a:ext cx="2887776" cy="1624376"/>
          </a:xfrm>
          <a:prstGeom prst="rect">
            <a:avLst/>
          </a:prstGeom>
          <a:noFill/>
          <a:ln>
            <a:noFill/>
          </a:ln>
        </p:spPr>
      </p:pic>
      <p:pic>
        <p:nvPicPr>
          <p:cNvPr id="113" name="Google Shape;113;p21"/>
          <p:cNvPicPr preferRelativeResize="0"/>
          <p:nvPr/>
        </p:nvPicPr>
        <p:blipFill>
          <a:blip r:embed="rId5">
            <a:alphaModFix/>
          </a:blip>
          <a:stretch>
            <a:fillRect/>
          </a:stretch>
        </p:blipFill>
        <p:spPr>
          <a:xfrm>
            <a:off x="6327525" y="743651"/>
            <a:ext cx="2715950" cy="1624375"/>
          </a:xfrm>
          <a:prstGeom prst="rect">
            <a:avLst/>
          </a:prstGeom>
          <a:noFill/>
          <a:ln>
            <a:noFill/>
          </a:ln>
        </p:spPr>
      </p:pic>
      <p:pic>
        <p:nvPicPr>
          <p:cNvPr id="114" name="Google Shape;114;p21"/>
          <p:cNvPicPr preferRelativeResize="0"/>
          <p:nvPr/>
        </p:nvPicPr>
        <p:blipFill>
          <a:blip r:embed="rId6">
            <a:alphaModFix/>
          </a:blip>
          <a:stretch>
            <a:fillRect/>
          </a:stretch>
        </p:blipFill>
        <p:spPr>
          <a:xfrm>
            <a:off x="617850" y="2571750"/>
            <a:ext cx="3496950" cy="2343850"/>
          </a:xfrm>
          <a:prstGeom prst="rect">
            <a:avLst/>
          </a:prstGeom>
          <a:noFill/>
          <a:ln>
            <a:noFill/>
          </a:ln>
        </p:spPr>
      </p:pic>
      <p:pic>
        <p:nvPicPr>
          <p:cNvPr id="115" name="Google Shape;115;p21"/>
          <p:cNvPicPr preferRelativeResize="0"/>
          <p:nvPr/>
        </p:nvPicPr>
        <p:blipFill>
          <a:blip r:embed="rId7">
            <a:alphaModFix/>
          </a:blip>
          <a:stretch>
            <a:fillRect/>
          </a:stretch>
        </p:blipFill>
        <p:spPr>
          <a:xfrm>
            <a:off x="4401850" y="2522075"/>
            <a:ext cx="3728600" cy="2343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CC0000"/>
      </a:dk1>
      <a:lt1>
        <a:srgbClr val="134F5C"/>
      </a:lt1>
      <a:dk2>
        <a:srgbClr val="F5FDFF"/>
      </a:dk2>
      <a:lt2>
        <a:srgbClr val="FFF1F1"/>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